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  <p:sldMasterId id="2147483672" r:id="rId2"/>
  </p:sldMasterIdLst>
  <p:notesMasterIdLst>
    <p:notesMasterId r:id="rId33"/>
  </p:notesMasterIdLst>
  <p:sldIdLst>
    <p:sldId id="378" r:id="rId3"/>
    <p:sldId id="380" r:id="rId4"/>
    <p:sldId id="381" r:id="rId5"/>
    <p:sldId id="405" r:id="rId6"/>
    <p:sldId id="411" r:id="rId7"/>
    <p:sldId id="382" r:id="rId8"/>
    <p:sldId id="406" r:id="rId9"/>
    <p:sldId id="407" r:id="rId10"/>
    <p:sldId id="408" r:id="rId11"/>
    <p:sldId id="383" r:id="rId12"/>
    <p:sldId id="392" r:id="rId13"/>
    <p:sldId id="384" r:id="rId14"/>
    <p:sldId id="385" r:id="rId15"/>
    <p:sldId id="394" r:id="rId16"/>
    <p:sldId id="393" r:id="rId17"/>
    <p:sldId id="386" r:id="rId18"/>
    <p:sldId id="395" r:id="rId19"/>
    <p:sldId id="387" r:id="rId20"/>
    <p:sldId id="409" r:id="rId21"/>
    <p:sldId id="396" r:id="rId22"/>
    <p:sldId id="415" r:id="rId23"/>
    <p:sldId id="410" r:id="rId24"/>
    <p:sldId id="388" r:id="rId25"/>
    <p:sldId id="400" r:id="rId26"/>
    <p:sldId id="413" r:id="rId27"/>
    <p:sldId id="414" r:id="rId28"/>
    <p:sldId id="389" r:id="rId29"/>
    <p:sldId id="404" r:id="rId30"/>
    <p:sldId id="390" r:id="rId31"/>
    <p:sldId id="391" r:id="rId3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8B8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5033" autoAdjust="0"/>
  </p:normalViewPr>
  <p:slideViewPr>
    <p:cSldViewPr snapToGrid="0">
      <p:cViewPr varScale="1">
        <p:scale>
          <a:sx n="105" d="100"/>
          <a:sy n="105" d="100"/>
        </p:scale>
        <p:origin x="1830" y="7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4" d="100"/>
          <a:sy n="84" d="100"/>
        </p:scale>
        <p:origin x="3912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6F75CB-9D08-4E17-8B2F-A69C5ECA20A2}" type="datetimeFigureOut">
              <a:rPr lang="es-ES" smtClean="0"/>
              <a:t>14/04/2025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55309D-6827-4B9B-A243-46CC1CFE27D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90374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55309D-6827-4B9B-A243-46CC1CFE27DF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340891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55309D-6827-4B9B-A243-46CC1CFE27DF}" type="slidenum">
              <a:rPr lang="es-ES" smtClean="0"/>
              <a:t>10</a:t>
            </a:fld>
            <a:endParaRPr lang="es-ES"/>
          </a:p>
        </p:txBody>
      </p:sp>
      <p:sp>
        <p:nvSpPr>
          <p:cNvPr id="6" name="Marcador de notas 5">
            <a:extLst>
              <a:ext uri="{FF2B5EF4-FFF2-40B4-BE49-F238E27FC236}">
                <a16:creationId xmlns:a16="http://schemas.microsoft.com/office/drawing/2014/main" id="{FE99A402-2A5A-1F4E-77B7-2DA3DD8694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16245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55309D-6827-4B9B-A243-46CC1CFE27DF}" type="slidenum">
              <a:rPr lang="es-ES" smtClean="0"/>
              <a:t>11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730776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55309D-6827-4B9B-A243-46CC1CFE27DF}" type="slidenum">
              <a:rPr lang="es-ES" smtClean="0"/>
              <a:t>12</a:t>
            </a:fld>
            <a:endParaRPr lang="es-ES"/>
          </a:p>
        </p:txBody>
      </p:sp>
      <p:sp>
        <p:nvSpPr>
          <p:cNvPr id="6" name="Marcador de notas 5">
            <a:extLst>
              <a:ext uri="{FF2B5EF4-FFF2-40B4-BE49-F238E27FC236}">
                <a16:creationId xmlns:a16="http://schemas.microsoft.com/office/drawing/2014/main" id="{919DDC36-F020-133F-F09B-A6294957D5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460426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55309D-6827-4B9B-A243-46CC1CFE27DF}" type="slidenum">
              <a:rPr lang="es-ES" smtClean="0"/>
              <a:t>13</a:t>
            </a:fld>
            <a:endParaRPr lang="es-ES"/>
          </a:p>
        </p:txBody>
      </p:sp>
      <p:sp>
        <p:nvSpPr>
          <p:cNvPr id="6" name="Marcador de notas 5">
            <a:extLst>
              <a:ext uri="{FF2B5EF4-FFF2-40B4-BE49-F238E27FC236}">
                <a16:creationId xmlns:a16="http://schemas.microsoft.com/office/drawing/2014/main" id="{60BFABFB-0872-11C6-811E-3068AC32EF6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836999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55309D-6827-4B9B-A243-46CC1CFE27DF}" type="slidenum">
              <a:rPr lang="es-ES" smtClean="0"/>
              <a:t>14</a:t>
            </a:fld>
            <a:endParaRPr lang="es-ES"/>
          </a:p>
        </p:txBody>
      </p:sp>
      <p:sp>
        <p:nvSpPr>
          <p:cNvPr id="6" name="Marcador de notas 5">
            <a:extLst>
              <a:ext uri="{FF2B5EF4-FFF2-40B4-BE49-F238E27FC236}">
                <a16:creationId xmlns:a16="http://schemas.microsoft.com/office/drawing/2014/main" id="{EC8CE0D8-CBC5-9EE7-DBF3-1C65EA612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744393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55309D-6827-4B9B-A243-46CC1CFE27DF}" type="slidenum">
              <a:rPr lang="es-ES" smtClean="0"/>
              <a:t>15</a:t>
            </a:fld>
            <a:endParaRPr lang="es-ES"/>
          </a:p>
        </p:txBody>
      </p:sp>
      <p:sp>
        <p:nvSpPr>
          <p:cNvPr id="6" name="Marcador de notas 5">
            <a:extLst>
              <a:ext uri="{FF2B5EF4-FFF2-40B4-BE49-F238E27FC236}">
                <a16:creationId xmlns:a16="http://schemas.microsoft.com/office/drawing/2014/main" id="{60C5B9B5-1A54-74C6-7F12-22835B5633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224857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55309D-6827-4B9B-A243-46CC1CFE27DF}" type="slidenum">
              <a:rPr lang="es-ES" smtClean="0"/>
              <a:t>16</a:t>
            </a:fld>
            <a:endParaRPr lang="es-ES"/>
          </a:p>
        </p:txBody>
      </p:sp>
      <p:sp>
        <p:nvSpPr>
          <p:cNvPr id="6" name="Marcador de notas 5">
            <a:extLst>
              <a:ext uri="{FF2B5EF4-FFF2-40B4-BE49-F238E27FC236}">
                <a16:creationId xmlns:a16="http://schemas.microsoft.com/office/drawing/2014/main" id="{0F187BC8-002D-D5D3-5C86-2E062BDB7B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408150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55309D-6827-4B9B-A243-46CC1CFE27DF}" type="slidenum">
              <a:rPr lang="es-ES" smtClean="0"/>
              <a:t>17</a:t>
            </a:fld>
            <a:endParaRPr lang="es-ES"/>
          </a:p>
        </p:txBody>
      </p:sp>
      <p:sp>
        <p:nvSpPr>
          <p:cNvPr id="6" name="Marcador de notas 5">
            <a:extLst>
              <a:ext uri="{FF2B5EF4-FFF2-40B4-BE49-F238E27FC236}">
                <a16:creationId xmlns:a16="http://schemas.microsoft.com/office/drawing/2014/main" id="{B8914963-C0EA-C6C3-6950-C64F0B6DF17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093825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55309D-6827-4B9B-A243-46CC1CFE27DF}" type="slidenum">
              <a:rPr lang="es-ES" smtClean="0"/>
              <a:t>18</a:t>
            </a:fld>
            <a:endParaRPr lang="es-ES"/>
          </a:p>
        </p:txBody>
      </p:sp>
      <p:sp>
        <p:nvSpPr>
          <p:cNvPr id="6" name="Marcador de notas 5">
            <a:extLst>
              <a:ext uri="{FF2B5EF4-FFF2-40B4-BE49-F238E27FC236}">
                <a16:creationId xmlns:a16="http://schemas.microsoft.com/office/drawing/2014/main" id="{41401813-473A-1529-B4CF-DCD9E03904D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752800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55309D-6827-4B9B-A243-46CC1CFE27DF}" type="slidenum">
              <a:rPr lang="es-ES" smtClean="0"/>
              <a:t>19</a:t>
            </a:fld>
            <a:endParaRPr lang="es-ES"/>
          </a:p>
        </p:txBody>
      </p:sp>
      <p:sp>
        <p:nvSpPr>
          <p:cNvPr id="6" name="Marcador de notas 5">
            <a:extLst>
              <a:ext uri="{FF2B5EF4-FFF2-40B4-BE49-F238E27FC236}">
                <a16:creationId xmlns:a16="http://schemas.microsoft.com/office/drawing/2014/main" id="{06F78763-E230-04A2-8556-C895A33674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006271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55309D-6827-4B9B-A243-46CC1CFE27DF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4303935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55309D-6827-4B9B-A243-46CC1CFE27DF}" type="slidenum">
              <a:rPr lang="es-ES" smtClean="0"/>
              <a:t>20</a:t>
            </a:fld>
            <a:endParaRPr lang="es-ES"/>
          </a:p>
        </p:txBody>
      </p:sp>
      <p:sp>
        <p:nvSpPr>
          <p:cNvPr id="6" name="Marcador de notas 5">
            <a:extLst>
              <a:ext uri="{FF2B5EF4-FFF2-40B4-BE49-F238E27FC236}">
                <a16:creationId xmlns:a16="http://schemas.microsoft.com/office/drawing/2014/main" id="{B986A4B3-EC50-9B50-60E7-9B8FEB582E6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9520948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FD7E04-DB02-A329-8F7C-724FCAE3DA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A4BA0F8C-F1E0-CB37-77ED-7DB24FC9A6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5070A5E-5E6C-EE15-ED51-3B58EB5CB98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55309D-6827-4B9B-A243-46CC1CFE27DF}" type="slidenum">
              <a:rPr lang="es-ES" smtClean="0"/>
              <a:t>21</a:t>
            </a:fld>
            <a:endParaRPr lang="es-ES"/>
          </a:p>
        </p:txBody>
      </p:sp>
      <p:sp>
        <p:nvSpPr>
          <p:cNvPr id="6" name="Marcador de notas 5">
            <a:extLst>
              <a:ext uri="{FF2B5EF4-FFF2-40B4-BE49-F238E27FC236}">
                <a16:creationId xmlns:a16="http://schemas.microsoft.com/office/drawing/2014/main" id="{77A85E72-664F-5ACA-D8EF-9FE6C88D0C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3708314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55309D-6827-4B9B-A243-46CC1CFE27DF}" type="slidenum">
              <a:rPr lang="es-ES" smtClean="0"/>
              <a:t>22</a:t>
            </a:fld>
            <a:endParaRPr lang="es-ES"/>
          </a:p>
        </p:txBody>
      </p:sp>
      <p:sp>
        <p:nvSpPr>
          <p:cNvPr id="6" name="Marcador de notas 5">
            <a:extLst>
              <a:ext uri="{FF2B5EF4-FFF2-40B4-BE49-F238E27FC236}">
                <a16:creationId xmlns:a16="http://schemas.microsoft.com/office/drawing/2014/main" id="{62B87C0B-B5D6-A678-5F91-6B481560F6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2916969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55309D-6827-4B9B-A243-46CC1CFE27DF}" type="slidenum">
              <a:rPr lang="es-ES" smtClean="0"/>
              <a:t>23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6125349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55309D-6827-4B9B-A243-46CC1CFE27DF}" type="slidenum">
              <a:rPr lang="es-ES" smtClean="0"/>
              <a:t>24</a:t>
            </a:fld>
            <a:endParaRPr lang="es-ES"/>
          </a:p>
        </p:txBody>
      </p:sp>
      <p:sp>
        <p:nvSpPr>
          <p:cNvPr id="6" name="Marcador de notas 5">
            <a:extLst>
              <a:ext uri="{FF2B5EF4-FFF2-40B4-BE49-F238E27FC236}">
                <a16:creationId xmlns:a16="http://schemas.microsoft.com/office/drawing/2014/main" id="{8470AE8C-D94D-DAAD-F2C4-72E994DD6E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149738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1BC304-7B0F-A097-396E-22467992C9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0249368D-5C7E-A9D7-7569-6E6BF52097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22074A86-3450-602D-DE45-D32721B144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1ECF997-3561-6471-B011-CB91168F44B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55309D-6827-4B9B-A243-46CC1CFE27DF}" type="slidenum">
              <a:rPr lang="es-ES" smtClean="0"/>
              <a:t>25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0526763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79F4A3-48D2-8ACE-8A9F-B3E47CD8E0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7ACBEA66-1067-09FA-3FD3-FF4FD5F595A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E4920DB5-0427-1D3A-EB31-2A1E3C5B51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02E9CC4-BE6D-0397-4DE2-4895971DA67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55309D-6827-4B9B-A243-46CC1CFE27DF}" type="slidenum">
              <a:rPr lang="es-ES" smtClean="0"/>
              <a:t>26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7587389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55309D-6827-4B9B-A243-46CC1CFE27DF}" type="slidenum">
              <a:rPr lang="es-ES" smtClean="0"/>
              <a:t>27</a:t>
            </a:fld>
            <a:endParaRPr lang="es-ES"/>
          </a:p>
        </p:txBody>
      </p:sp>
      <p:sp>
        <p:nvSpPr>
          <p:cNvPr id="6" name="Marcador de notas 5">
            <a:extLst>
              <a:ext uri="{FF2B5EF4-FFF2-40B4-BE49-F238E27FC236}">
                <a16:creationId xmlns:a16="http://schemas.microsoft.com/office/drawing/2014/main" id="{3DC1E1BD-7E9D-6EAC-356B-E0B6D8668D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7538091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55309D-6827-4B9B-A243-46CC1CFE27DF}" type="slidenum">
              <a:rPr lang="es-ES" smtClean="0"/>
              <a:t>28</a:t>
            </a:fld>
            <a:endParaRPr lang="es-ES"/>
          </a:p>
        </p:txBody>
      </p:sp>
      <p:sp>
        <p:nvSpPr>
          <p:cNvPr id="6" name="Marcador de notas 5">
            <a:extLst>
              <a:ext uri="{FF2B5EF4-FFF2-40B4-BE49-F238E27FC236}">
                <a16:creationId xmlns:a16="http://schemas.microsoft.com/office/drawing/2014/main" id="{E60D9C27-B16D-1C8C-FC4C-CC312214B07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8048563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55309D-6827-4B9B-A243-46CC1CFE27DF}" type="slidenum">
              <a:rPr lang="es-ES" smtClean="0"/>
              <a:t>29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181181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55309D-6827-4B9B-A243-46CC1CFE27DF}" type="slidenum">
              <a:rPr lang="es-ES" smtClean="0"/>
              <a:t>3</a:t>
            </a:fld>
            <a:endParaRPr lang="es-ES"/>
          </a:p>
        </p:txBody>
      </p:sp>
      <p:sp>
        <p:nvSpPr>
          <p:cNvPr id="6" name="Marcador de notas 5">
            <a:extLst>
              <a:ext uri="{FF2B5EF4-FFF2-40B4-BE49-F238E27FC236}">
                <a16:creationId xmlns:a16="http://schemas.microsoft.com/office/drawing/2014/main" id="{32C57060-AB4C-901B-4E4A-8C2C21E64D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5799480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55309D-6827-4B9B-A243-46CC1CFE27DF}" type="slidenum">
              <a:rPr lang="es-ES" smtClean="0"/>
              <a:t>30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519463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55309D-6827-4B9B-A243-46CC1CFE27DF}" type="slidenum">
              <a:rPr lang="es-ES" smtClean="0"/>
              <a:t>4</a:t>
            </a:fld>
            <a:endParaRPr lang="es-ES"/>
          </a:p>
        </p:txBody>
      </p:sp>
      <p:sp>
        <p:nvSpPr>
          <p:cNvPr id="6" name="Marcador de notas 5">
            <a:extLst>
              <a:ext uri="{FF2B5EF4-FFF2-40B4-BE49-F238E27FC236}">
                <a16:creationId xmlns:a16="http://schemas.microsoft.com/office/drawing/2014/main" id="{D69EB88D-95E9-EBF1-61B7-DB8FCA8E471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071308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55309D-6827-4B9B-A243-46CC1CFE27DF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480904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55309D-6827-4B9B-A243-46CC1CFE27DF}" type="slidenum">
              <a:rPr lang="es-ES" smtClean="0"/>
              <a:t>6</a:t>
            </a:fld>
            <a:endParaRPr lang="es-ES"/>
          </a:p>
        </p:txBody>
      </p:sp>
      <p:sp>
        <p:nvSpPr>
          <p:cNvPr id="6" name="Marcador de notas 5">
            <a:extLst>
              <a:ext uri="{FF2B5EF4-FFF2-40B4-BE49-F238E27FC236}">
                <a16:creationId xmlns:a16="http://schemas.microsoft.com/office/drawing/2014/main" id="{28F43393-D537-32BB-B04A-5E5D34E994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401258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55309D-6827-4B9B-A243-46CC1CFE27DF}" type="slidenum">
              <a:rPr lang="es-ES" smtClean="0"/>
              <a:t>7</a:t>
            </a:fld>
            <a:endParaRPr lang="es-ES"/>
          </a:p>
        </p:txBody>
      </p:sp>
      <p:sp>
        <p:nvSpPr>
          <p:cNvPr id="6" name="Marcador de notas 5">
            <a:extLst>
              <a:ext uri="{FF2B5EF4-FFF2-40B4-BE49-F238E27FC236}">
                <a16:creationId xmlns:a16="http://schemas.microsoft.com/office/drawing/2014/main" id="{C86952D1-DDAE-3660-C966-0264943553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314745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55309D-6827-4B9B-A243-46CC1CFE27DF}" type="slidenum">
              <a:rPr lang="es-ES" smtClean="0"/>
              <a:t>8</a:t>
            </a:fld>
            <a:endParaRPr lang="es-ES"/>
          </a:p>
        </p:txBody>
      </p:sp>
      <p:sp>
        <p:nvSpPr>
          <p:cNvPr id="6" name="Marcador de notas 5">
            <a:extLst>
              <a:ext uri="{FF2B5EF4-FFF2-40B4-BE49-F238E27FC236}">
                <a16:creationId xmlns:a16="http://schemas.microsoft.com/office/drawing/2014/main" id="{B3931A1A-FFB0-DBCD-83DF-C9A6E6C778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449519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55309D-6827-4B9B-A243-46CC1CFE27DF}" type="slidenum">
              <a:rPr lang="es-ES" smtClean="0"/>
              <a:t>9</a:t>
            </a:fld>
            <a:endParaRPr lang="es-ES"/>
          </a:p>
        </p:txBody>
      </p:sp>
      <p:sp>
        <p:nvSpPr>
          <p:cNvPr id="6" name="Marcador de notas 5">
            <a:extLst>
              <a:ext uri="{FF2B5EF4-FFF2-40B4-BE49-F238E27FC236}">
                <a16:creationId xmlns:a16="http://schemas.microsoft.com/office/drawing/2014/main" id="{30495ACC-9896-FA35-1D85-19E2267A63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63795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7A3B1-7F98-4916-92F0-A8397972C27D}" type="datetime1">
              <a:rPr lang="es-ES" smtClean="0"/>
              <a:t>14/04/2025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82B92-0E22-4CFF-9D39-6408405BDC1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712303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772834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1D7A80-04A5-4DE9-BAAC-FA73423058A3}" type="datetime1">
              <a:rPr lang="es-ES" smtClean="0"/>
              <a:t>14/04/2025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82B92-0E22-4CFF-9D39-6408405BDC1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312547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79AE75-EE92-5333-172C-CF6990498C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6661C69-B36C-19B4-88A9-D8AA532103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BE4AC44-7E15-D4C3-6F86-9C4B80C066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151DD7-0BF3-4220-A3F2-B5EB7AE7033F}" type="datetime1">
              <a:rPr lang="es-ES" smtClean="0"/>
              <a:t>14/04/2025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07800DB-17C7-7C45-2994-747036384C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D595612-8FDE-EDF2-6EF0-53A017F01D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ACD7D6-AEDB-4200-AED2-A470B4111A0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611780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14E255C-F98F-D98F-DDD7-A8F453E424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686C42B-46D0-53A9-5DB1-B3B09CC9C8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C664BB6-8214-F6B6-DA0A-A915589BDD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1A0C9A-E1A7-435B-982E-F6910DDB88AA}" type="datetime1">
              <a:rPr lang="es-ES" smtClean="0"/>
              <a:t>14/04/2025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47E53A0-9D60-3281-64C9-0636F0D311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7FC94B7-3D71-5342-A8C4-2E878CDCB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ACD7D6-AEDB-4200-AED2-A470B4111A0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9607233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36C59F7-9786-AEA3-67DE-29DEB88D1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4B27871-434B-C6F5-2303-881E13DAF8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28592A4-C853-E78D-6537-E09B15F645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5ACDC-AD6B-4294-91D3-4677CC8D7415}" type="datetime1">
              <a:rPr lang="es-ES" smtClean="0"/>
              <a:t>14/04/2025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4E42D9F-5703-59C9-9548-E1FEBD83FA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1C38A96-EFC2-90C2-4F72-D40205F58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ACD7D6-AEDB-4200-AED2-A470B4111A0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0017989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30FFA3-1D4E-00A9-C179-91CDDEE19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256E0F5-6324-EAE6-83EA-2FA1E66A73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EAEB0CEB-011C-7E03-E258-A9CA80F42D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A9D2FB5-0CAE-AE17-93BD-8FC21C5531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4CF1B-2E66-49B0-99BB-E82CA704D713}" type="datetime1">
              <a:rPr lang="es-ES" smtClean="0"/>
              <a:t>14/04/2025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C874759-6D0E-EFAB-CCD5-9299BD33E8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3E5E7532-9877-8D19-8F2B-FCA479892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ACD7D6-AEDB-4200-AED2-A470B4111A0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834429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8BD1251-A6B9-E2B5-86F5-2A07533390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7515F5F-D81D-05D5-3B8E-0FF6884173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E67BDFC6-7BE4-B95D-A122-C44C4C9E20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ED3791E8-CC4A-B956-6127-F67D773708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D37BE561-D709-F9FC-F353-C454C2C8C6D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557ACF21-33E9-4F69-DB52-742FAED891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E861AB-ECB8-4128-8C36-540E50E443C3}" type="datetime1">
              <a:rPr lang="es-ES" smtClean="0"/>
              <a:t>14/04/2025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4746FC43-68AB-EFD1-5E5E-9553F9DC19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20C4DB4B-F711-63C7-5CFD-678A34940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ACD7D6-AEDB-4200-AED2-A470B4111A0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1945800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14BBDF-8F5D-6379-9DF7-C27D3BBFB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9C6BC1D3-4679-7903-765F-845BDBF671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133E1-4785-4472-863C-57986A7C6CE8}" type="datetime1">
              <a:rPr lang="es-ES" smtClean="0"/>
              <a:t>14/04/2025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88D5179D-F337-2E51-E5D8-3312C584A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DB6F1807-1908-F0BE-1C89-EDB702A89E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ACD7D6-AEDB-4200-AED2-A470B4111A0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6166908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5A909C63-919B-4697-F465-25AEA3603E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F2B2B-326F-4F8E-9EE2-38E7A84D4823}" type="datetime1">
              <a:rPr lang="es-ES" smtClean="0"/>
              <a:t>14/04/2025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A7A663FC-FC93-47CF-9F4D-9EC2921405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4499174-8CA0-F364-AF79-2BE464E87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ACD7D6-AEDB-4200-AED2-A470B4111A0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8415930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A436CB-62A1-8F89-6217-29C793645B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5B189EA-ADAE-2A70-21D7-49F8DFDAE0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EABF382-AE9A-4753-CA24-EA25649C32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DDE1D67-EAC6-65ED-D0D4-2FB266345F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3477C-7C41-4DF7-857E-7D2A5A74840F}" type="datetime1">
              <a:rPr lang="es-ES" smtClean="0"/>
              <a:t>14/04/2025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109D276-B147-1006-53A9-484CB8CCBB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979BE37-5CA5-E64B-5E39-DB1487FBB9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ACD7D6-AEDB-4200-AED2-A470B4111A0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587138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9B2A6-146A-4FAB-8E15-80C55871ACA2}" type="datetime1">
              <a:rPr lang="es-ES" smtClean="0"/>
              <a:t>14/04/2025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82B92-0E22-4CFF-9D39-6408405BDC1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0792972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BFAB9C6-E0CC-165F-E5D8-6C0C32E682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59B18229-B9FF-2BE4-A259-23E02965E90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E2366C6-E200-73A1-8049-1633CA73E4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B787DC8-4410-8C79-D593-83C2723E74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2A087-A66B-40F9-B040-0BDD0CE2257A}" type="datetime1">
              <a:rPr lang="es-ES" smtClean="0"/>
              <a:t>14/04/2025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6FC55B5-B246-717B-8D5B-DC9EBD1B81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2C5E662-20F4-107C-BE1B-A201010FC7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ACD7D6-AEDB-4200-AED2-A470B4111A0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0838929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46088B-2618-DD20-BB82-145CCD5D5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0BCC1A7D-9AFF-FB18-FFE1-3D78F10CB6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3043484-DC8F-CBAE-AA6C-A8BBF948F5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92CD7-BDBC-4F0B-9AF2-99060C852462}" type="datetime1">
              <a:rPr lang="es-ES" smtClean="0"/>
              <a:t>14/04/2025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77ECFDD-9324-930E-7AE8-8D58747B59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FCBAF6F-BB0C-5DF7-93C5-05A465F7F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ACD7D6-AEDB-4200-AED2-A470B4111A0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1463338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B18DCFD4-814F-36CA-3C3E-94F4D0C3C25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5490140A-DA92-6AA2-0499-5966297E75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A04AD5F-314E-C6F5-BBE3-6BBE136750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B41E66-C557-4413-890A-1E377E135DE4}" type="datetime1">
              <a:rPr lang="es-ES" smtClean="0"/>
              <a:t>14/04/2025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9947552-851B-DB67-6689-11C159ACC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42577B8-8571-47F4-F778-9FFF01C656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ACD7D6-AEDB-4200-AED2-A470B4111A0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741408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1E7A2-FE12-4993-A972-FEB08677B690}" type="datetime1">
              <a:rPr lang="es-ES" smtClean="0"/>
              <a:t>14/04/2025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82B92-0E22-4CFF-9D39-6408405BDC1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220817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20A4B5-D97A-40BD-9EDD-9854078CAA1D}" type="datetime1">
              <a:rPr lang="es-ES" smtClean="0"/>
              <a:t>14/04/2025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82B92-0E22-4CFF-9D39-6408405BDC1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601842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A18F46-9004-415E-B8FD-85597F7D2037}" type="datetime1">
              <a:rPr lang="es-ES" smtClean="0"/>
              <a:t>14/04/2025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82B92-0E22-4CFF-9D39-6408405BDC1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030728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9785BA-6A65-4321-AB41-E0BF4CBA3345}" type="datetime1">
              <a:rPr lang="es-ES" smtClean="0"/>
              <a:t>14/04/2025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82B92-0E22-4CFF-9D39-6408405BDC1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785449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53A3-072D-41F2-8C6E-FA4D4E041A90}" type="datetime1">
              <a:rPr lang="es-ES" smtClean="0"/>
              <a:t>14/04/2025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-1660583" y="6573417"/>
            <a:ext cx="2057400" cy="365125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fld id="{40482B92-0E22-4CFF-9D39-6408405BDC1A}" type="slidenum">
              <a:rPr lang="es-ES" smtClean="0"/>
              <a:pPr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444052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D4A575-0112-4747-B51A-89FA71B1F32E}" type="datetime1">
              <a:rPr lang="es-ES" smtClean="0"/>
              <a:t>14/04/2025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82B92-0E22-4CFF-9D39-6408405BDC1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766640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21A968-079C-40C4-8A5A-FBD25E8FD1CF}" type="datetime1">
              <a:rPr lang="es-ES" smtClean="0"/>
              <a:t>14/04/2025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82B92-0E22-4CFF-9D39-6408405BDC1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932282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59A6255-6BD0-4C26-B76B-18F5D8B9CEE3}" type="datetime1">
              <a:rPr lang="es-ES" smtClean="0"/>
              <a:t>14/04/2025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0482B92-0E22-4CFF-9D39-6408405BDC1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296245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B402A7E0-18B2-C171-C36F-8030FA90F9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C173C7F-9D57-0237-C7F2-1AB05C5230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9FDC88E-B44B-CE27-C82F-E1B45C1EE3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D9A5CFB-D989-4CE9-9396-33001D868A03}" type="datetime1">
              <a:rPr lang="es-ES" smtClean="0"/>
              <a:t>14/04/2025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5BC152B-C597-DFA6-3F6A-BB5A186248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FC92BAC-B893-04D1-BE55-241DD78CEC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9ACD7D6-AEDB-4200-AED2-A470B4111A0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52352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18" Type="http://schemas.openxmlformats.org/officeDocument/2006/relationships/image" Target="../media/image1.png"/><Relationship Id="rId3" Type="http://schemas.openxmlformats.org/officeDocument/2006/relationships/image" Target="../media/image3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17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10" Type="http://schemas.openxmlformats.org/officeDocument/2006/relationships/image" Target="../media/image21.png"/><Relationship Id="rId19" Type="http://schemas.openxmlformats.org/officeDocument/2006/relationships/image" Target="../media/image2.sv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.sv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3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9" Type="http://schemas.openxmlformats.org/officeDocument/2006/relationships/image" Target="../media/image2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13" Type="http://schemas.openxmlformats.org/officeDocument/2006/relationships/image" Target="../media/image2.svg"/><Relationship Id="rId3" Type="http://schemas.openxmlformats.org/officeDocument/2006/relationships/image" Target="../media/image3.png"/><Relationship Id="rId7" Type="http://schemas.openxmlformats.org/officeDocument/2006/relationships/image" Target="../media/image10.png"/><Relationship Id="rId12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38.png"/><Relationship Id="rId5" Type="http://schemas.openxmlformats.org/officeDocument/2006/relationships/image" Target="../media/image8.png"/><Relationship Id="rId10" Type="http://schemas.openxmlformats.org/officeDocument/2006/relationships/image" Target="../media/image37.png"/><Relationship Id="rId4" Type="http://schemas.openxmlformats.org/officeDocument/2006/relationships/image" Target="../media/image35.jpeg"/><Relationship Id="rId9" Type="http://schemas.openxmlformats.org/officeDocument/2006/relationships/image" Target="../media/image36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jpeg"/><Relationship Id="rId3" Type="http://schemas.openxmlformats.org/officeDocument/2006/relationships/image" Target="../media/image3.png"/><Relationship Id="rId7" Type="http://schemas.openxmlformats.org/officeDocument/2006/relationships/image" Target="../media/image42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11" Type="http://schemas.openxmlformats.org/officeDocument/2006/relationships/image" Target="../media/image2.svg"/><Relationship Id="rId5" Type="http://schemas.openxmlformats.org/officeDocument/2006/relationships/image" Target="../media/image40.png"/><Relationship Id="rId10" Type="http://schemas.openxmlformats.org/officeDocument/2006/relationships/image" Target="../media/image1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4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4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4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image" Target="../media/image3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5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.sv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5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5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6.jpeg"/><Relationship Id="rId9" Type="http://schemas.openxmlformats.org/officeDocument/2006/relationships/image" Target="../media/image2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3.png"/><Relationship Id="rId7" Type="http://schemas.openxmlformats.org/officeDocument/2006/relationships/image" Target="../media/image11.png"/><Relationship Id="rId12" Type="http://schemas.openxmlformats.org/officeDocument/2006/relationships/image" Target="../media/image2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1.png"/><Relationship Id="rId5" Type="http://schemas.openxmlformats.org/officeDocument/2006/relationships/image" Target="../media/image9.png"/><Relationship Id="rId10" Type="http://schemas.openxmlformats.org/officeDocument/2006/relationships/image" Target="../media/image14.jpe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3.png"/><Relationship Id="rId7" Type="http://schemas.openxmlformats.org/officeDocument/2006/relationships/image" Target="../media/image11.png"/><Relationship Id="rId12" Type="http://schemas.openxmlformats.org/officeDocument/2006/relationships/image" Target="../media/image2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1.png"/><Relationship Id="rId5" Type="http://schemas.openxmlformats.org/officeDocument/2006/relationships/image" Target="../media/image9.png"/><Relationship Id="rId10" Type="http://schemas.openxmlformats.org/officeDocument/2006/relationships/image" Target="../media/image14.jpe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3.png"/><Relationship Id="rId7" Type="http://schemas.openxmlformats.org/officeDocument/2006/relationships/image" Target="../media/image11.png"/><Relationship Id="rId12" Type="http://schemas.openxmlformats.org/officeDocument/2006/relationships/image" Target="../media/image2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1.png"/><Relationship Id="rId5" Type="http://schemas.openxmlformats.org/officeDocument/2006/relationships/image" Target="../media/image9.png"/><Relationship Id="rId10" Type="http://schemas.openxmlformats.org/officeDocument/2006/relationships/image" Target="../media/image14.jpe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3.png"/><Relationship Id="rId7" Type="http://schemas.openxmlformats.org/officeDocument/2006/relationships/image" Target="../media/image11.png"/><Relationship Id="rId12" Type="http://schemas.openxmlformats.org/officeDocument/2006/relationships/image" Target="../media/image2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1.png"/><Relationship Id="rId5" Type="http://schemas.openxmlformats.org/officeDocument/2006/relationships/image" Target="../media/image9.png"/><Relationship Id="rId10" Type="http://schemas.openxmlformats.org/officeDocument/2006/relationships/image" Target="../media/image14.jpe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áfico 7">
            <a:extLst>
              <a:ext uri="{FF2B5EF4-FFF2-40B4-BE49-F238E27FC236}">
                <a16:creationId xmlns:a16="http://schemas.microsoft.com/office/drawing/2014/main" id="{83047FDB-373C-9DF1-B771-0C2F5957F8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65502" y="533400"/>
            <a:ext cx="3012996" cy="3012996"/>
          </a:xfrm>
          <a:prstGeom prst="rect">
            <a:avLst/>
          </a:prstGeom>
        </p:spPr>
      </p:pic>
      <p:sp>
        <p:nvSpPr>
          <p:cNvPr id="2" name="Text Box 2">
            <a:extLst>
              <a:ext uri="{FF2B5EF4-FFF2-40B4-BE49-F238E27FC236}">
                <a16:creationId xmlns:a16="http://schemas.microsoft.com/office/drawing/2014/main" id="{8E310D77-F363-49CF-9193-33D9DEF991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83991" y="2988093"/>
            <a:ext cx="7633251" cy="1015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2" tIns="45716" rIns="91432" bIns="45716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endParaRPr lang="en-US" altLang="es-E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es-ES" altLang="es-ES" sz="2400" b="1" dirty="0">
                <a:latin typeface="Arial" panose="020B0604020202020204" pitchFamily="34" charset="0"/>
                <a:cs typeface="Arial" panose="020B0604020202020204" pitchFamily="34" charset="0"/>
              </a:rPr>
              <a:t>Gestor de pacientes en una clínica dental </a:t>
            </a:r>
          </a:p>
        </p:txBody>
      </p:sp>
      <p:sp>
        <p:nvSpPr>
          <p:cNvPr id="3" name="Text Box 5">
            <a:extLst>
              <a:ext uri="{FF2B5EF4-FFF2-40B4-BE49-F238E27FC236}">
                <a16:creationId xmlns:a16="http://schemas.microsoft.com/office/drawing/2014/main" id="{83F7C984-F704-4468-81B7-1BA2C0558B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13417" y="4591655"/>
            <a:ext cx="5317166" cy="6816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2" tIns="45716" rIns="91432" bIns="45716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lnSpc>
                <a:spcPct val="70000"/>
              </a:lnSpc>
              <a:spcBef>
                <a:spcPct val="50000"/>
              </a:spcBef>
              <a:buFontTx/>
              <a:buNone/>
            </a:pPr>
            <a:r>
              <a:rPr lang="es-ES" altLang="es-ES" sz="2000" b="1" dirty="0">
                <a:latin typeface="Arial" panose="020B0604020202020204" pitchFamily="34" charset="0"/>
                <a:cs typeface="Arial" panose="020B0604020202020204" pitchFamily="34" charset="0"/>
              </a:rPr>
              <a:t>Autor: Roberto Moreno Muñoz</a:t>
            </a:r>
          </a:p>
          <a:p>
            <a:pPr eaLnBrk="1" hangingPunct="1">
              <a:lnSpc>
                <a:spcPct val="70000"/>
              </a:lnSpc>
              <a:spcBef>
                <a:spcPct val="50000"/>
              </a:spcBef>
              <a:buFontTx/>
              <a:buNone/>
            </a:pPr>
            <a:r>
              <a:rPr lang="es-ES" altLang="es-ES" sz="2000" b="1" dirty="0">
                <a:latin typeface="Arial" panose="020B0604020202020204" pitchFamily="34" charset="0"/>
                <a:cs typeface="Arial" panose="020B0604020202020204" pitchFamily="34" charset="0"/>
              </a:rPr>
              <a:t>Tutor: Alberto Castedo Espeso</a:t>
            </a:r>
          </a:p>
        </p:txBody>
      </p:sp>
      <p:sp>
        <p:nvSpPr>
          <p:cNvPr id="4" name="Text Box 6">
            <a:extLst>
              <a:ext uri="{FF2B5EF4-FFF2-40B4-BE49-F238E27FC236}">
                <a16:creationId xmlns:a16="http://schemas.microsoft.com/office/drawing/2014/main" id="{354AEA30-E4E3-451D-A1F2-EBA405613A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21426" y="5553166"/>
            <a:ext cx="4548017" cy="277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2" tIns="45716" rIns="91432" bIns="45716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lnSpc>
                <a:spcPct val="60000"/>
              </a:lnSpc>
              <a:spcBef>
                <a:spcPct val="50000"/>
              </a:spcBef>
              <a:buFontTx/>
              <a:buNone/>
            </a:pPr>
            <a:r>
              <a:rPr lang="en-US" altLang="es-ES" sz="1900" b="1" dirty="0">
                <a:latin typeface="Arial" panose="020B0604020202020204" pitchFamily="34" charset="0"/>
                <a:cs typeface="Arial" panose="020B0604020202020204" pitchFamily="34" charset="0"/>
              </a:rPr>
              <a:t>2S2425 - 24 de Abril de 2024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13023C3A-D1DC-88A6-C2E1-DBC9737BD9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"/>
          </a:p>
        </p:txBody>
      </p:sp>
      <p:pic>
        <p:nvPicPr>
          <p:cNvPr id="2049" name="image1.png" descr="Patrón de fondo&#10;&#10;Descripción generada automáticamente con confianza media">
            <a:extLst>
              <a:ext uri="{FF2B5EF4-FFF2-40B4-BE49-F238E27FC236}">
                <a16:creationId xmlns:a16="http://schemas.microsoft.com/office/drawing/2014/main" id="{0E5F1C51-810E-FA25-C949-6A8DD3337B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7090" y="256002"/>
            <a:ext cx="1589311" cy="318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3">
            <a:extLst>
              <a:ext uri="{FF2B5EF4-FFF2-40B4-BE49-F238E27FC236}">
                <a16:creationId xmlns:a16="http://schemas.microsoft.com/office/drawing/2014/main" id="{A32D0894-1262-EC2D-863A-61FEBCFBC6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33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7E3712AB-4B97-5B75-19E4-454EE0446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82B92-0E22-4CFF-9D39-6408405BDC1A}" type="slidenum">
              <a:rPr lang="es-ES" smtClean="0">
                <a:solidFill>
                  <a:schemeClr val="tx1"/>
                </a:solidFill>
              </a:rPr>
              <a:t>1</a:t>
            </a:fld>
            <a:endParaRPr lang="es-E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36100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6F0095-2795-C952-A8C5-56992425E0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1.png" descr="Patrón de fondo&#10;&#10;Descripción generada automáticamente con confianza media">
            <a:extLst>
              <a:ext uri="{FF2B5EF4-FFF2-40B4-BE49-F238E27FC236}">
                <a16:creationId xmlns:a16="http://schemas.microsoft.com/office/drawing/2014/main" id="{E4507F75-9687-CEF1-DE23-915512FD59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637" y="446096"/>
            <a:ext cx="1502497" cy="301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" name="Conector recto 1">
            <a:extLst>
              <a:ext uri="{FF2B5EF4-FFF2-40B4-BE49-F238E27FC236}">
                <a16:creationId xmlns:a16="http://schemas.microsoft.com/office/drawing/2014/main" id="{860BBA8D-EED6-E935-1896-D30E67BE3314}"/>
              </a:ext>
            </a:extLst>
          </p:cNvPr>
          <p:cNvCxnSpPr>
            <a:cxnSpLocks/>
          </p:cNvCxnSpPr>
          <p:nvPr/>
        </p:nvCxnSpPr>
        <p:spPr>
          <a:xfrm>
            <a:off x="470637" y="1574509"/>
            <a:ext cx="3442481" cy="0"/>
          </a:xfrm>
          <a:prstGeom prst="line">
            <a:avLst/>
          </a:prstGeom>
          <a:ln>
            <a:solidFill>
              <a:srgbClr val="00AA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ángulo 4">
            <a:extLst>
              <a:ext uri="{FF2B5EF4-FFF2-40B4-BE49-F238E27FC236}">
                <a16:creationId xmlns:a16="http://schemas.microsoft.com/office/drawing/2014/main" id="{5A570C49-0E7F-C04E-7B2A-892B47A080BE}"/>
              </a:ext>
            </a:extLst>
          </p:cNvPr>
          <p:cNvSpPr/>
          <p:nvPr/>
        </p:nvSpPr>
        <p:spPr>
          <a:xfrm>
            <a:off x="0" y="6638544"/>
            <a:ext cx="9144000" cy="21945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4CC8E13B-188F-F6C1-A58B-323E2738697C}"/>
              </a:ext>
            </a:extLst>
          </p:cNvPr>
          <p:cNvSpPr txBox="1"/>
          <p:nvPr/>
        </p:nvSpPr>
        <p:spPr>
          <a:xfrm>
            <a:off x="406629" y="1141252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/>
            <a:r>
              <a:rPr lang="es-ES" sz="2400" b="1" kern="100" dirty="0">
                <a:solidFill>
                  <a:schemeClr val="accent4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3</a:t>
            </a:r>
            <a:r>
              <a:rPr lang="es-ES" sz="2400" b="1" kern="100" dirty="0">
                <a:solidFill>
                  <a:schemeClr val="accent4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Estado del arte</a:t>
            </a:r>
          </a:p>
        </p:txBody>
      </p:sp>
      <p:pic>
        <p:nvPicPr>
          <p:cNvPr id="3074" name="Picture 2" descr="Listonic: lista de la compra - Aplicaciones en Google Play">
            <a:extLst>
              <a:ext uri="{FF2B5EF4-FFF2-40B4-BE49-F238E27FC236}">
                <a16:creationId xmlns:a16="http://schemas.microsoft.com/office/drawing/2014/main" id="{445E67BA-A4E0-7F21-06DC-33AA3836B4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3113" y="1908507"/>
            <a:ext cx="996950" cy="996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1FD98EB3-90D8-FCFC-63A0-5F35023EA3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35101" y="1821644"/>
            <a:ext cx="1093545" cy="1101501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F6EDC6EB-C356-4770-1EDD-FAF6A01FFD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78009" y="1788202"/>
            <a:ext cx="1093546" cy="1093546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9E9B73DC-D56A-3C61-E925-5E995C04C5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9993" y="3544500"/>
            <a:ext cx="824230" cy="824230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BDE08AF3-00C3-0DD0-F1F5-CC44123628A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84408" y="5576843"/>
            <a:ext cx="848804" cy="857373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324E37DD-2B46-8A76-5965-A4EFCD5F0D7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93545" y="5597630"/>
            <a:ext cx="817245" cy="825500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159DB84B-493C-920A-8189-658E1A5E05E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08091" y="5661134"/>
            <a:ext cx="664210" cy="851535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BD71DA6B-2C9C-4A32-05C3-347990DC07C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122443" y="5452185"/>
            <a:ext cx="838200" cy="850265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4E07A7E6-1991-2B38-76F7-2EC213880DF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357987" y="3943539"/>
            <a:ext cx="976630" cy="955675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4A3DC93C-A1FB-5B85-7897-8DB21C538DA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588959" y="5576843"/>
            <a:ext cx="768350" cy="908685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5DCFDB09-0E77-5E08-FABC-89E2ADB6128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95144" y="2372063"/>
            <a:ext cx="817245" cy="814070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0E3CC1EA-B9F5-0994-5988-08B9E86AF8C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92108" y="4687978"/>
            <a:ext cx="879475" cy="879475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B1EF5195-93B3-0EBF-47B1-8CDFA2FE58CB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122443" y="2610554"/>
            <a:ext cx="996950" cy="996950"/>
          </a:xfrm>
          <a:prstGeom prst="rect">
            <a:avLst/>
          </a:prstGeom>
        </p:spPr>
      </p:pic>
      <p:pic>
        <p:nvPicPr>
          <p:cNvPr id="3076" name="Picture 4" descr="Diseño PNG Y SVG De Dibujos Animados De Signo De Interrogación Cómico Para  Camisetas">
            <a:extLst>
              <a:ext uri="{FF2B5EF4-FFF2-40B4-BE49-F238E27FC236}">
                <a16:creationId xmlns:a16="http://schemas.microsoft.com/office/drawing/2014/main" id="{E95BAD9B-C0EB-2B9A-8052-6763C0E36F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6239" y="2823235"/>
            <a:ext cx="2913888" cy="2913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CuadroTexto 23">
            <a:extLst>
              <a:ext uri="{FF2B5EF4-FFF2-40B4-BE49-F238E27FC236}">
                <a16:creationId xmlns:a16="http://schemas.microsoft.com/office/drawing/2014/main" id="{0BBF150D-C153-6CA5-8126-9C0155D2E3DE}"/>
              </a:ext>
            </a:extLst>
          </p:cNvPr>
          <p:cNvSpPr txBox="1"/>
          <p:nvPr/>
        </p:nvSpPr>
        <p:spPr>
          <a:xfrm>
            <a:off x="5421919" y="3802504"/>
            <a:ext cx="21492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/>
            <a:r>
              <a:rPr lang="es-ES" b="1" kern="100" dirty="0">
                <a:solidFill>
                  <a:schemeClr val="tx2">
                    <a:lumMod val="90000"/>
                    <a:lumOff val="10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13 aplicaciones</a:t>
            </a:r>
          </a:p>
          <a:p>
            <a:pPr lvl="0" algn="just"/>
            <a:r>
              <a:rPr lang="es-ES" b="1" kern="100" dirty="0">
                <a:solidFill>
                  <a:schemeClr val="tx2">
                    <a:lumMod val="90000"/>
                    <a:lumOff val="10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estudiadas</a:t>
            </a:r>
          </a:p>
        </p:txBody>
      </p:sp>
      <p:sp>
        <p:nvSpPr>
          <p:cNvPr id="27" name="Marcador de número de diapositiva 26">
            <a:extLst>
              <a:ext uri="{FF2B5EF4-FFF2-40B4-BE49-F238E27FC236}">
                <a16:creationId xmlns:a16="http://schemas.microsoft.com/office/drawing/2014/main" id="{75529BDB-ADBA-A394-0CDA-8E40D2196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82B92-0E22-4CFF-9D39-6408405BDC1A}" type="slidenum">
              <a:rPr lang="es-ES" smtClean="0"/>
              <a:t>10</a:t>
            </a:fld>
            <a:endParaRPr lang="es-ES"/>
          </a:p>
        </p:txBody>
      </p:sp>
      <p:pic>
        <p:nvPicPr>
          <p:cNvPr id="3" name="Gráfico 2">
            <a:extLst>
              <a:ext uri="{FF2B5EF4-FFF2-40B4-BE49-F238E27FC236}">
                <a16:creationId xmlns:a16="http://schemas.microsoft.com/office/drawing/2014/main" id="{43E7E8EF-1F65-A0D0-4FFC-0EEF10376A5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870167" y="51916"/>
            <a:ext cx="1069517" cy="1069517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1347D447-08A7-C442-94BD-55BA1D1C2A0E}"/>
              </a:ext>
            </a:extLst>
          </p:cNvPr>
          <p:cNvSpPr txBox="1"/>
          <p:nvPr/>
        </p:nvSpPr>
        <p:spPr>
          <a:xfrm>
            <a:off x="3991896" y="6638544"/>
            <a:ext cx="515210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b="1" dirty="0">
                <a:solidFill>
                  <a:schemeClr val="bg1"/>
                </a:solidFill>
              </a:rPr>
              <a:t>Roberto Moreno Muñoz - Proyecto de Desarrollo de Aplicaciones Web - 2S2425</a:t>
            </a:r>
          </a:p>
        </p:txBody>
      </p:sp>
    </p:spTree>
    <p:extLst>
      <p:ext uri="{BB962C8B-B14F-4D97-AF65-F5344CB8AC3E}">
        <p14:creationId xmlns:p14="http://schemas.microsoft.com/office/powerpoint/2010/main" val="5897097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E6C124-FE7B-9506-B3B1-B59A9F8113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1.png" descr="Patrón de fondo&#10;&#10;Descripción generada automáticamente con confianza media">
            <a:extLst>
              <a:ext uri="{FF2B5EF4-FFF2-40B4-BE49-F238E27FC236}">
                <a16:creationId xmlns:a16="http://schemas.microsoft.com/office/drawing/2014/main" id="{62F380F7-9712-2EBB-C015-840135F20D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637" y="446096"/>
            <a:ext cx="1502497" cy="301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" name="Conector recto 1">
            <a:extLst>
              <a:ext uri="{FF2B5EF4-FFF2-40B4-BE49-F238E27FC236}">
                <a16:creationId xmlns:a16="http://schemas.microsoft.com/office/drawing/2014/main" id="{A6FF7C1D-1D98-28C9-6CC5-E3447BD08DD3}"/>
              </a:ext>
            </a:extLst>
          </p:cNvPr>
          <p:cNvCxnSpPr>
            <a:cxnSpLocks/>
          </p:cNvCxnSpPr>
          <p:nvPr/>
        </p:nvCxnSpPr>
        <p:spPr>
          <a:xfrm>
            <a:off x="470637" y="1574509"/>
            <a:ext cx="3442481" cy="0"/>
          </a:xfrm>
          <a:prstGeom prst="line">
            <a:avLst/>
          </a:prstGeom>
          <a:ln>
            <a:solidFill>
              <a:srgbClr val="00AA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ángulo 4">
            <a:extLst>
              <a:ext uri="{FF2B5EF4-FFF2-40B4-BE49-F238E27FC236}">
                <a16:creationId xmlns:a16="http://schemas.microsoft.com/office/drawing/2014/main" id="{E867C578-A13C-C712-F7F0-0ED3F4A43F51}"/>
              </a:ext>
            </a:extLst>
          </p:cNvPr>
          <p:cNvSpPr/>
          <p:nvPr/>
        </p:nvSpPr>
        <p:spPr>
          <a:xfrm>
            <a:off x="0" y="6638544"/>
            <a:ext cx="9144000" cy="21945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E0EFA4C0-31C2-6E0B-E996-4338189CF7A6}"/>
              </a:ext>
            </a:extLst>
          </p:cNvPr>
          <p:cNvSpPr txBox="1"/>
          <p:nvPr/>
        </p:nvSpPr>
        <p:spPr>
          <a:xfrm>
            <a:off x="406629" y="1141252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/>
            <a:r>
              <a:rPr lang="es-ES" sz="2400" b="1" kern="100" dirty="0">
                <a:solidFill>
                  <a:schemeClr val="accent4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3</a:t>
            </a:r>
            <a:r>
              <a:rPr lang="es-ES" sz="2400" b="1" kern="100" dirty="0">
                <a:solidFill>
                  <a:schemeClr val="accent4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Estado del arte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AB045387-6584-8C66-5F52-7AB31A1BE244}"/>
              </a:ext>
            </a:extLst>
          </p:cNvPr>
          <p:cNvSpPr txBox="1"/>
          <p:nvPr/>
        </p:nvSpPr>
        <p:spPr>
          <a:xfrm>
            <a:off x="406629" y="2344800"/>
            <a:ext cx="8606069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algn="just">
              <a:buFontTx/>
              <a:buChar char="-"/>
            </a:pPr>
            <a:r>
              <a:rPr lang="es-ES" sz="2000" b="1" kern="100" dirty="0">
                <a:solidFill>
                  <a:schemeClr val="tx2">
                    <a:lumMod val="90000"/>
                    <a:lumOff val="10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Elaboración de listas de la compra </a:t>
            </a:r>
            <a:r>
              <a:rPr lang="es-ES" sz="2000" b="1" kern="100" dirty="0">
                <a:solidFill>
                  <a:schemeClr val="tx2">
                    <a:lumMod val="90000"/>
                    <a:lumOff val="10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OK</a:t>
            </a:r>
            <a:endParaRPr lang="es-ES" sz="2000" b="1" kern="100" dirty="0">
              <a:solidFill>
                <a:schemeClr val="tx2">
                  <a:lumMod val="90000"/>
                  <a:lumOff val="10000"/>
                </a:schemeClr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just">
              <a:buFontTx/>
              <a:buChar char="-"/>
            </a:pPr>
            <a:r>
              <a:rPr lang="es-ES" sz="2000" b="1" kern="100" dirty="0">
                <a:solidFill>
                  <a:schemeClr val="tx2">
                    <a:lumMod val="90000"/>
                    <a:lumOff val="10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Tachar productos adquiridos </a:t>
            </a:r>
            <a:r>
              <a:rPr lang="es-ES" sz="2000" b="1" kern="100" dirty="0">
                <a:solidFill>
                  <a:schemeClr val="tx2">
                    <a:lumMod val="90000"/>
                    <a:lumOff val="10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OK</a:t>
            </a:r>
          </a:p>
          <a:p>
            <a:pPr lvl="0" algn="just"/>
            <a:endParaRPr lang="es-ES" sz="2000" b="1" kern="100" dirty="0">
              <a:solidFill>
                <a:schemeClr val="tx2">
                  <a:lumMod val="90000"/>
                  <a:lumOff val="10000"/>
                </a:schemeClr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just">
              <a:buFontTx/>
              <a:buChar char="-"/>
            </a:pPr>
            <a:r>
              <a:rPr lang="es-ES" sz="2000" b="1" kern="100" dirty="0">
                <a:solidFill>
                  <a:schemeClr val="tx2">
                    <a:lumMod val="90000"/>
                    <a:lumOff val="10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Cantidades, fotografías, descripciones </a:t>
            </a:r>
            <a:r>
              <a:rPr lang="es-ES" sz="2000" b="1" kern="100" dirty="0">
                <a:solidFill>
                  <a:schemeClr val="tx2">
                    <a:lumMod val="90000"/>
                    <a:lumOff val="10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Tedioso</a:t>
            </a:r>
            <a:endParaRPr lang="es-ES" sz="2000" b="1" kern="100" dirty="0">
              <a:solidFill>
                <a:schemeClr val="tx2">
                  <a:lumMod val="90000"/>
                  <a:lumOff val="10000"/>
                </a:schemeClr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just">
              <a:buFontTx/>
              <a:buChar char="-"/>
            </a:pPr>
            <a:r>
              <a:rPr lang="es-ES" sz="2000" b="1" kern="100" dirty="0">
                <a:solidFill>
                  <a:schemeClr val="tx2">
                    <a:lumMod val="90000"/>
                    <a:lumOff val="10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Categorías </a:t>
            </a:r>
            <a:r>
              <a:rPr lang="es-ES" sz="2000" b="1" kern="100" dirty="0">
                <a:solidFill>
                  <a:schemeClr val="tx2">
                    <a:lumMod val="90000"/>
                    <a:lumOff val="10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Simplicidad</a:t>
            </a:r>
            <a:endParaRPr lang="es-ES" sz="2000" b="1" kern="100" dirty="0">
              <a:solidFill>
                <a:schemeClr val="tx2">
                  <a:lumMod val="90000"/>
                  <a:lumOff val="10000"/>
                </a:schemeClr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just">
              <a:buFontTx/>
              <a:buChar char="-"/>
            </a:pPr>
            <a:r>
              <a:rPr lang="es-ES" sz="2000" b="1" kern="100" dirty="0">
                <a:solidFill>
                  <a:schemeClr val="tx2">
                    <a:lumMod val="90000"/>
                    <a:lumOff val="10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Uso de lista por varios usuarios </a:t>
            </a:r>
            <a:r>
              <a:rPr lang="es-ES" sz="2000" b="1" kern="100" dirty="0">
                <a:solidFill>
                  <a:schemeClr val="tx2">
                    <a:lumMod val="90000"/>
                    <a:lumOff val="10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Favorecer uso</a:t>
            </a:r>
            <a:endParaRPr lang="es-ES" sz="2000" b="1" kern="100" dirty="0">
              <a:solidFill>
                <a:schemeClr val="tx2">
                  <a:lumMod val="90000"/>
                  <a:lumOff val="10000"/>
                </a:schemeClr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just">
              <a:buFontTx/>
              <a:buChar char="-"/>
            </a:pPr>
            <a:r>
              <a:rPr lang="es-ES" sz="2000" b="1" kern="100" dirty="0">
                <a:solidFill>
                  <a:schemeClr val="tx2">
                    <a:lumMod val="90000"/>
                    <a:lumOff val="10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Costes </a:t>
            </a:r>
            <a:r>
              <a:rPr lang="es-ES" sz="2000" b="1" kern="100" dirty="0">
                <a:solidFill>
                  <a:schemeClr val="tx2">
                    <a:lumMod val="90000"/>
                    <a:lumOff val="10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Comparación directa con el Supermercado</a:t>
            </a:r>
            <a:endParaRPr lang="es-ES" sz="2000" b="1" kern="100" dirty="0">
              <a:solidFill>
                <a:schemeClr val="tx2">
                  <a:lumMod val="90000"/>
                  <a:lumOff val="10000"/>
                </a:schemeClr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just">
              <a:buFontTx/>
              <a:buChar char="-"/>
            </a:pPr>
            <a:r>
              <a:rPr lang="es-ES" sz="2000" b="1" kern="100" dirty="0">
                <a:solidFill>
                  <a:schemeClr val="tx2">
                    <a:lumMod val="90000"/>
                    <a:lumOff val="10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Modo oscuro </a:t>
            </a:r>
            <a:r>
              <a:rPr lang="es-ES" sz="2000" b="1" kern="100" dirty="0">
                <a:solidFill>
                  <a:schemeClr val="tx2">
                    <a:lumMod val="90000"/>
                    <a:lumOff val="10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Preferencias</a:t>
            </a:r>
            <a:endParaRPr lang="es-ES" sz="2000" b="1" kern="100" dirty="0">
              <a:solidFill>
                <a:schemeClr val="tx2">
                  <a:lumMod val="90000"/>
                  <a:lumOff val="10000"/>
                </a:schemeClr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just">
              <a:buFontTx/>
              <a:buChar char="-"/>
            </a:pPr>
            <a:r>
              <a:rPr lang="es-ES" sz="2000" b="1" kern="100" dirty="0">
                <a:solidFill>
                  <a:schemeClr val="tx2">
                    <a:lumMod val="90000"/>
                    <a:lumOff val="10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Recordatorios de compra según posición del dispositivo </a:t>
            </a:r>
            <a:r>
              <a:rPr lang="es-ES" sz="2000" b="1" kern="100" dirty="0">
                <a:solidFill>
                  <a:schemeClr val="tx2">
                    <a:lumMod val="90000"/>
                    <a:lumOff val="10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Hora</a:t>
            </a:r>
            <a:endParaRPr lang="es-ES" sz="2000" b="1" kern="100" dirty="0">
              <a:solidFill>
                <a:schemeClr val="tx2">
                  <a:lumMod val="90000"/>
                  <a:lumOff val="10000"/>
                </a:schemeClr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just">
              <a:buFontTx/>
              <a:buChar char="-"/>
            </a:pPr>
            <a:endParaRPr lang="es-ES" sz="2000" b="1" kern="100" dirty="0">
              <a:solidFill>
                <a:schemeClr val="tx2">
                  <a:lumMod val="90000"/>
                  <a:lumOff val="10000"/>
                </a:schemeClr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26" name="Marcador de número de diapositiva 25">
            <a:extLst>
              <a:ext uri="{FF2B5EF4-FFF2-40B4-BE49-F238E27FC236}">
                <a16:creationId xmlns:a16="http://schemas.microsoft.com/office/drawing/2014/main" id="{1668CE10-CDCF-D35A-9DDA-733F1ECBF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82B92-0E22-4CFF-9D39-6408405BDC1A}" type="slidenum">
              <a:rPr lang="es-ES" smtClean="0"/>
              <a:t>11</a:t>
            </a:fld>
            <a:endParaRPr lang="es-ES"/>
          </a:p>
        </p:txBody>
      </p:sp>
      <p:pic>
        <p:nvPicPr>
          <p:cNvPr id="9" name="Gráfico 8">
            <a:extLst>
              <a:ext uri="{FF2B5EF4-FFF2-40B4-BE49-F238E27FC236}">
                <a16:creationId xmlns:a16="http://schemas.microsoft.com/office/drawing/2014/main" id="{37ECEF9C-D6B6-7BCD-C72F-56CF8F2990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70167" y="51916"/>
            <a:ext cx="1069517" cy="1069517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B4A4DB38-FC1A-8806-1987-1A029AB65893}"/>
              </a:ext>
            </a:extLst>
          </p:cNvPr>
          <p:cNvSpPr txBox="1"/>
          <p:nvPr/>
        </p:nvSpPr>
        <p:spPr>
          <a:xfrm>
            <a:off x="3991896" y="6638544"/>
            <a:ext cx="515210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b="1" dirty="0">
                <a:solidFill>
                  <a:schemeClr val="bg1"/>
                </a:solidFill>
              </a:rPr>
              <a:t>Roberto Moreno Muñoz - Proyecto de Desarrollo de Aplicaciones Web - 2S2425</a:t>
            </a:r>
          </a:p>
        </p:txBody>
      </p:sp>
    </p:spTree>
    <p:extLst>
      <p:ext uri="{BB962C8B-B14F-4D97-AF65-F5344CB8AC3E}">
        <p14:creationId xmlns:p14="http://schemas.microsoft.com/office/powerpoint/2010/main" val="11730989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1E03FE-493D-28B3-DA8D-4AC2F9E272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1.png" descr="Patrón de fondo&#10;&#10;Descripción generada automáticamente con confianza media">
            <a:extLst>
              <a:ext uri="{FF2B5EF4-FFF2-40B4-BE49-F238E27FC236}">
                <a16:creationId xmlns:a16="http://schemas.microsoft.com/office/drawing/2014/main" id="{6620A772-CCF1-1101-51FF-03978D9616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637" y="446096"/>
            <a:ext cx="1502497" cy="301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" name="Conector recto 1">
            <a:extLst>
              <a:ext uri="{FF2B5EF4-FFF2-40B4-BE49-F238E27FC236}">
                <a16:creationId xmlns:a16="http://schemas.microsoft.com/office/drawing/2014/main" id="{C8053FC0-5299-F3EC-D073-8A5B498C3CC9}"/>
              </a:ext>
            </a:extLst>
          </p:cNvPr>
          <p:cNvCxnSpPr>
            <a:cxnSpLocks/>
          </p:cNvCxnSpPr>
          <p:nvPr/>
        </p:nvCxnSpPr>
        <p:spPr>
          <a:xfrm>
            <a:off x="470637" y="1574509"/>
            <a:ext cx="3442481" cy="0"/>
          </a:xfrm>
          <a:prstGeom prst="line">
            <a:avLst/>
          </a:prstGeom>
          <a:ln>
            <a:solidFill>
              <a:srgbClr val="00AA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ángulo 4">
            <a:extLst>
              <a:ext uri="{FF2B5EF4-FFF2-40B4-BE49-F238E27FC236}">
                <a16:creationId xmlns:a16="http://schemas.microsoft.com/office/drawing/2014/main" id="{B7CEDFB1-55B8-0F54-F843-57373018D9A5}"/>
              </a:ext>
            </a:extLst>
          </p:cNvPr>
          <p:cNvSpPr/>
          <p:nvPr/>
        </p:nvSpPr>
        <p:spPr>
          <a:xfrm>
            <a:off x="0" y="6638544"/>
            <a:ext cx="9144000" cy="21945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E2F50382-6848-768A-31CD-7644C33045DA}"/>
              </a:ext>
            </a:extLst>
          </p:cNvPr>
          <p:cNvSpPr txBox="1"/>
          <p:nvPr/>
        </p:nvSpPr>
        <p:spPr>
          <a:xfrm>
            <a:off x="406629" y="1141252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/>
            <a:r>
              <a:rPr lang="es-ES" sz="2400" b="1" kern="100" dirty="0">
                <a:solidFill>
                  <a:schemeClr val="accent4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4. Metodología</a:t>
            </a:r>
          </a:p>
        </p:txBody>
      </p:sp>
      <p:pic>
        <p:nvPicPr>
          <p:cNvPr id="4098" name="Picture 2" descr="What is Waterfall Project Management?">
            <a:extLst>
              <a:ext uri="{FF2B5EF4-FFF2-40B4-BE49-F238E27FC236}">
                <a16:creationId xmlns:a16="http://schemas.microsoft.com/office/drawing/2014/main" id="{69B48A05-34E6-AF71-6EB5-8731C2B665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637" y="1997072"/>
            <a:ext cx="4509021" cy="3502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SMED Y KAMBAN | Mind Map">
            <a:extLst>
              <a:ext uri="{FF2B5EF4-FFF2-40B4-BE49-F238E27FC236}">
                <a16:creationId xmlns:a16="http://schemas.microsoft.com/office/drawing/2014/main" id="{278B7E32-71B2-03DD-E0CF-40E62E82A5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5952" y="2555843"/>
            <a:ext cx="3855527" cy="2020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B9FEE933-CB67-3189-71F7-87CF8C2FE40A}"/>
              </a:ext>
            </a:extLst>
          </p:cNvPr>
          <p:cNvSpPr txBox="1"/>
          <p:nvPr/>
        </p:nvSpPr>
        <p:spPr>
          <a:xfrm>
            <a:off x="6485785" y="2059432"/>
            <a:ext cx="12774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/>
            <a:r>
              <a:rPr lang="es-ES" sz="2000" b="1" kern="100" dirty="0">
                <a:solidFill>
                  <a:schemeClr val="accent4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Kanban</a:t>
            </a:r>
          </a:p>
        </p:txBody>
      </p:sp>
      <p:sp>
        <p:nvSpPr>
          <p:cNvPr id="12" name="Marcador de número de diapositiva 11">
            <a:extLst>
              <a:ext uri="{FF2B5EF4-FFF2-40B4-BE49-F238E27FC236}">
                <a16:creationId xmlns:a16="http://schemas.microsoft.com/office/drawing/2014/main" id="{B525471B-8CE0-05F4-EED8-7028B4B22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82B92-0E22-4CFF-9D39-6408405BDC1A}" type="slidenum">
              <a:rPr lang="es-ES" smtClean="0"/>
              <a:t>12</a:t>
            </a:fld>
            <a:endParaRPr lang="es-ES"/>
          </a:p>
        </p:txBody>
      </p:sp>
      <p:pic>
        <p:nvPicPr>
          <p:cNvPr id="3" name="Gráfico 2">
            <a:extLst>
              <a:ext uri="{FF2B5EF4-FFF2-40B4-BE49-F238E27FC236}">
                <a16:creationId xmlns:a16="http://schemas.microsoft.com/office/drawing/2014/main" id="{BE3915B8-B29A-FF6C-51DC-5627B8BB465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870167" y="51916"/>
            <a:ext cx="1069517" cy="1069517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4CF32701-B133-FB34-1EFB-A23CF2D1EC11}"/>
              </a:ext>
            </a:extLst>
          </p:cNvPr>
          <p:cNvSpPr txBox="1"/>
          <p:nvPr/>
        </p:nvSpPr>
        <p:spPr>
          <a:xfrm>
            <a:off x="3991896" y="6638544"/>
            <a:ext cx="515210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b="1" dirty="0">
                <a:solidFill>
                  <a:schemeClr val="bg1"/>
                </a:solidFill>
              </a:rPr>
              <a:t>Roberto Moreno Muñoz - Proyecto de Desarrollo de Aplicaciones Web - 2S2425</a:t>
            </a:r>
          </a:p>
        </p:txBody>
      </p:sp>
    </p:spTree>
    <p:extLst>
      <p:ext uri="{BB962C8B-B14F-4D97-AF65-F5344CB8AC3E}">
        <p14:creationId xmlns:p14="http://schemas.microsoft.com/office/powerpoint/2010/main" val="5516118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FAB8A2-1D77-7A87-2990-3C9A49D7BA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1.png" descr="Patrón de fondo&#10;&#10;Descripción generada automáticamente con confianza media">
            <a:extLst>
              <a:ext uri="{FF2B5EF4-FFF2-40B4-BE49-F238E27FC236}">
                <a16:creationId xmlns:a16="http://schemas.microsoft.com/office/drawing/2014/main" id="{9F0598DB-F442-9E38-4B3E-D66206529F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637" y="446096"/>
            <a:ext cx="1502497" cy="301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" name="Conector recto 1">
            <a:extLst>
              <a:ext uri="{FF2B5EF4-FFF2-40B4-BE49-F238E27FC236}">
                <a16:creationId xmlns:a16="http://schemas.microsoft.com/office/drawing/2014/main" id="{0A766A93-3E81-45C6-425A-4F67716ED922}"/>
              </a:ext>
            </a:extLst>
          </p:cNvPr>
          <p:cNvCxnSpPr>
            <a:cxnSpLocks/>
          </p:cNvCxnSpPr>
          <p:nvPr/>
        </p:nvCxnSpPr>
        <p:spPr>
          <a:xfrm>
            <a:off x="470637" y="1574509"/>
            <a:ext cx="3442481" cy="0"/>
          </a:xfrm>
          <a:prstGeom prst="line">
            <a:avLst/>
          </a:prstGeom>
          <a:ln>
            <a:solidFill>
              <a:srgbClr val="00AA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ángulo 4">
            <a:extLst>
              <a:ext uri="{FF2B5EF4-FFF2-40B4-BE49-F238E27FC236}">
                <a16:creationId xmlns:a16="http://schemas.microsoft.com/office/drawing/2014/main" id="{CC718A94-5DB7-4016-F117-0E35E3AB7BC6}"/>
              </a:ext>
            </a:extLst>
          </p:cNvPr>
          <p:cNvSpPr/>
          <p:nvPr/>
        </p:nvSpPr>
        <p:spPr>
          <a:xfrm>
            <a:off x="0" y="6638544"/>
            <a:ext cx="9144000" cy="21945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7E91EC5D-6485-FF62-4358-12F971282446}"/>
              </a:ext>
            </a:extLst>
          </p:cNvPr>
          <p:cNvSpPr txBox="1"/>
          <p:nvPr/>
        </p:nvSpPr>
        <p:spPr>
          <a:xfrm>
            <a:off x="406629" y="1141252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/>
            <a:r>
              <a:rPr lang="es-ES" sz="2400" b="1" kern="100" dirty="0">
                <a:solidFill>
                  <a:schemeClr val="accent4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5. Tecnologías</a:t>
            </a:r>
            <a:endParaRPr lang="es-ES" sz="2400" b="1" kern="100" dirty="0">
              <a:solidFill>
                <a:schemeClr val="accent4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6146" name="Picture 2" descr="Android — Primeros Pasos con Kotlin (aka. Hola Mundo) | by Armando Picón |  DevPicon by Armando | Medium">
            <a:extLst>
              <a:ext uri="{FF2B5EF4-FFF2-40B4-BE49-F238E27FC236}">
                <a16:creationId xmlns:a16="http://schemas.microsoft.com/office/drawing/2014/main" id="{E5F9D717-3330-A993-9530-360E431430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77" y="2207228"/>
            <a:ext cx="3024534" cy="2270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F6CA4F90-58C9-5A20-6761-E7E9C5AA65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49240" y="2373968"/>
            <a:ext cx="2538414" cy="1872927"/>
          </a:xfrm>
          <a:prstGeom prst="rect">
            <a:avLst/>
          </a:prstGeom>
        </p:spPr>
      </p:pic>
      <p:sp>
        <p:nvSpPr>
          <p:cNvPr id="12" name="Bocadillo nube: nube 11">
            <a:extLst>
              <a:ext uri="{FF2B5EF4-FFF2-40B4-BE49-F238E27FC236}">
                <a16:creationId xmlns:a16="http://schemas.microsoft.com/office/drawing/2014/main" id="{B831D8D0-1C7D-DC00-71CA-1A8C692775E5}"/>
              </a:ext>
            </a:extLst>
          </p:cNvPr>
          <p:cNvSpPr/>
          <p:nvPr/>
        </p:nvSpPr>
        <p:spPr>
          <a:xfrm>
            <a:off x="5648890" y="847533"/>
            <a:ext cx="1977206" cy="1510768"/>
          </a:xfrm>
          <a:prstGeom prst="cloud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6158" name="Picture 14" descr="Node.js vs. Spring Boot: ¿cuál elegir? | by Fernando Valdes | Medium">
            <a:extLst>
              <a:ext uri="{FF2B5EF4-FFF2-40B4-BE49-F238E27FC236}">
                <a16:creationId xmlns:a16="http://schemas.microsoft.com/office/drawing/2014/main" id="{39612CEC-155E-A659-5F18-2C20C921CB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8600" y="1234761"/>
            <a:ext cx="1239693" cy="650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0" name="Picture 16" descr="Historia del XML | Manual Web">
            <a:extLst>
              <a:ext uri="{FF2B5EF4-FFF2-40B4-BE49-F238E27FC236}">
                <a16:creationId xmlns:a16="http://schemas.microsoft.com/office/drawing/2014/main" id="{83EC5CCE-806B-CB78-CF4B-508536CB24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0672" y="4751563"/>
            <a:ext cx="1296295" cy="1296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Marcador de número de diapositiva 17">
            <a:extLst>
              <a:ext uri="{FF2B5EF4-FFF2-40B4-BE49-F238E27FC236}">
                <a16:creationId xmlns:a16="http://schemas.microsoft.com/office/drawing/2014/main" id="{FACE0C5A-DF9B-019B-0F41-72A76C1573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82B92-0E22-4CFF-9D39-6408405BDC1A}" type="slidenum">
              <a:rPr lang="es-ES" smtClean="0"/>
              <a:t>13</a:t>
            </a:fld>
            <a:endParaRPr lang="es-ES"/>
          </a:p>
        </p:txBody>
      </p:sp>
      <p:pic>
        <p:nvPicPr>
          <p:cNvPr id="3" name="Gráfico 2">
            <a:extLst>
              <a:ext uri="{FF2B5EF4-FFF2-40B4-BE49-F238E27FC236}">
                <a16:creationId xmlns:a16="http://schemas.microsoft.com/office/drawing/2014/main" id="{357EABBF-A1C9-FCB3-E350-277734606E7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870167" y="51916"/>
            <a:ext cx="1069517" cy="1069517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28CE9D75-4F72-0AB7-4A56-06F70A1516B7}"/>
              </a:ext>
            </a:extLst>
          </p:cNvPr>
          <p:cNvSpPr txBox="1"/>
          <p:nvPr/>
        </p:nvSpPr>
        <p:spPr>
          <a:xfrm>
            <a:off x="3991896" y="6638544"/>
            <a:ext cx="515210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b="1" dirty="0">
                <a:solidFill>
                  <a:schemeClr val="bg1"/>
                </a:solidFill>
              </a:rPr>
              <a:t>Roberto Moreno Muñoz - Proyecto de Desarrollo de Aplicaciones Web - 2S2425</a:t>
            </a:r>
          </a:p>
        </p:txBody>
      </p:sp>
    </p:spTree>
    <p:extLst>
      <p:ext uri="{BB962C8B-B14F-4D97-AF65-F5344CB8AC3E}">
        <p14:creationId xmlns:p14="http://schemas.microsoft.com/office/powerpoint/2010/main" val="22388039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406B67-0A4B-0B4C-E290-6D24485E37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1.png" descr="Patrón de fondo&#10;&#10;Descripción generada automáticamente con confianza media">
            <a:extLst>
              <a:ext uri="{FF2B5EF4-FFF2-40B4-BE49-F238E27FC236}">
                <a16:creationId xmlns:a16="http://schemas.microsoft.com/office/drawing/2014/main" id="{AA8BE374-2E53-159D-55F3-AF210C3C0C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637" y="446096"/>
            <a:ext cx="1502497" cy="301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" name="Conector recto 1">
            <a:extLst>
              <a:ext uri="{FF2B5EF4-FFF2-40B4-BE49-F238E27FC236}">
                <a16:creationId xmlns:a16="http://schemas.microsoft.com/office/drawing/2014/main" id="{DA03DB55-C8B8-1BE2-F405-719F5D4DB1A0}"/>
              </a:ext>
            </a:extLst>
          </p:cNvPr>
          <p:cNvCxnSpPr>
            <a:cxnSpLocks/>
          </p:cNvCxnSpPr>
          <p:nvPr/>
        </p:nvCxnSpPr>
        <p:spPr>
          <a:xfrm>
            <a:off x="470637" y="1574509"/>
            <a:ext cx="3442481" cy="0"/>
          </a:xfrm>
          <a:prstGeom prst="line">
            <a:avLst/>
          </a:prstGeom>
          <a:ln>
            <a:solidFill>
              <a:srgbClr val="00AA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ángulo 4">
            <a:extLst>
              <a:ext uri="{FF2B5EF4-FFF2-40B4-BE49-F238E27FC236}">
                <a16:creationId xmlns:a16="http://schemas.microsoft.com/office/drawing/2014/main" id="{2BE8AB93-6EF5-1F6D-F5DA-D5BF275824B5}"/>
              </a:ext>
            </a:extLst>
          </p:cNvPr>
          <p:cNvSpPr/>
          <p:nvPr/>
        </p:nvSpPr>
        <p:spPr>
          <a:xfrm>
            <a:off x="0" y="6638544"/>
            <a:ext cx="9144000" cy="21945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9A812B78-79E0-54C7-A017-A62794B6A870}"/>
              </a:ext>
            </a:extLst>
          </p:cNvPr>
          <p:cNvSpPr txBox="1"/>
          <p:nvPr/>
        </p:nvSpPr>
        <p:spPr>
          <a:xfrm>
            <a:off x="406629" y="1141252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/>
            <a:r>
              <a:rPr lang="es-ES" sz="2400" b="1" kern="100" dirty="0">
                <a:solidFill>
                  <a:schemeClr val="accent4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5. Tecnologías</a:t>
            </a:r>
            <a:endParaRPr lang="es-ES" sz="2400" b="1" kern="100" dirty="0">
              <a:solidFill>
                <a:schemeClr val="accent4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8196" name="Picture 4" descr="Extrayendo datos desde una página web con una API REST - Cliente">
            <a:extLst>
              <a:ext uri="{FF2B5EF4-FFF2-40B4-BE49-F238E27FC236}">
                <a16:creationId xmlns:a16="http://schemas.microsoft.com/office/drawing/2014/main" id="{CB2E58CD-3ACD-434B-088A-DB2BC2E674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5839" y="1602917"/>
            <a:ext cx="4734558" cy="2663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Dia (supermercados) - Wikipedia, la enciclopedia libre">
            <a:extLst>
              <a:ext uri="{FF2B5EF4-FFF2-40B4-BE49-F238E27FC236}">
                <a16:creationId xmlns:a16="http://schemas.microsoft.com/office/drawing/2014/main" id="{8F7ACDE6-174C-CEB1-5975-7E7265C9CC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4817" y="2882626"/>
            <a:ext cx="919509" cy="509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Mercadona - Apps en Google Play">
            <a:extLst>
              <a:ext uri="{FF2B5EF4-FFF2-40B4-BE49-F238E27FC236}">
                <a16:creationId xmlns:a16="http://schemas.microsoft.com/office/drawing/2014/main" id="{23E7CE57-897F-4A73-19D4-3C152F4826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3522" y="2864184"/>
            <a:ext cx="621295" cy="621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Eroski">
            <a:extLst>
              <a:ext uri="{FF2B5EF4-FFF2-40B4-BE49-F238E27FC236}">
                <a16:creationId xmlns:a16="http://schemas.microsoft.com/office/drawing/2014/main" id="{290A4931-F743-8F2B-05A6-2E35E3A528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6187" y="2852029"/>
            <a:ext cx="605043" cy="605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Esta es la configuración de Google Maps más eficiente y segura">
            <a:extLst>
              <a:ext uri="{FF2B5EF4-FFF2-40B4-BE49-F238E27FC236}">
                <a16:creationId xmlns:a16="http://schemas.microsoft.com/office/drawing/2014/main" id="{299555FC-B69F-B27C-0049-40261753BE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343" y="2153971"/>
            <a:ext cx="1384932" cy="70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 descr="Android Studio - Consumir una API con Retrofit">
            <a:extLst>
              <a:ext uri="{FF2B5EF4-FFF2-40B4-BE49-F238E27FC236}">
                <a16:creationId xmlns:a16="http://schemas.microsoft.com/office/drawing/2014/main" id="{2FDC874F-F027-BC60-4E0A-9A8916378E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5096" y="3485479"/>
            <a:ext cx="1950765" cy="1097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Android — Primeros pasos con Glide | by Alex Mendoza Ventura | Medium">
            <a:extLst>
              <a:ext uri="{FF2B5EF4-FFF2-40B4-BE49-F238E27FC236}">
                <a16:creationId xmlns:a16="http://schemas.microsoft.com/office/drawing/2014/main" id="{9D6A8DB5-5EED-313D-C614-CE65C9B7A3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9968" y="4768406"/>
            <a:ext cx="4246647" cy="1273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Firebase | Google's Mobile and Web App Development Platform">
            <a:extLst>
              <a:ext uri="{FF2B5EF4-FFF2-40B4-BE49-F238E27FC236}">
                <a16:creationId xmlns:a16="http://schemas.microsoft.com/office/drawing/2014/main" id="{6E2066D6-EF33-C677-DC8E-7E829BE6DA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0643" y="4898206"/>
            <a:ext cx="2216475" cy="1108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Marcador de número de diapositiva 15">
            <a:extLst>
              <a:ext uri="{FF2B5EF4-FFF2-40B4-BE49-F238E27FC236}">
                <a16:creationId xmlns:a16="http://schemas.microsoft.com/office/drawing/2014/main" id="{20B6AFE3-BF07-14B3-C99F-1400853B7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82B92-0E22-4CFF-9D39-6408405BDC1A}" type="slidenum">
              <a:rPr lang="es-ES" smtClean="0"/>
              <a:t>14</a:t>
            </a:fld>
            <a:endParaRPr lang="es-ES"/>
          </a:p>
        </p:txBody>
      </p:sp>
      <p:pic>
        <p:nvPicPr>
          <p:cNvPr id="13" name="Gráfico 12">
            <a:extLst>
              <a:ext uri="{FF2B5EF4-FFF2-40B4-BE49-F238E27FC236}">
                <a16:creationId xmlns:a16="http://schemas.microsoft.com/office/drawing/2014/main" id="{259C2E50-0200-8427-0544-6A07BF171FB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870167" y="51916"/>
            <a:ext cx="1069517" cy="1069517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F999D07B-9912-45EA-D545-6F20AEEA7C0F}"/>
              </a:ext>
            </a:extLst>
          </p:cNvPr>
          <p:cNvSpPr txBox="1"/>
          <p:nvPr/>
        </p:nvSpPr>
        <p:spPr>
          <a:xfrm>
            <a:off x="3991896" y="6638544"/>
            <a:ext cx="515210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b="1" dirty="0">
                <a:solidFill>
                  <a:schemeClr val="bg1"/>
                </a:solidFill>
              </a:rPr>
              <a:t>Roberto Moreno Muñoz - Proyecto de Desarrollo de Aplicaciones Web - 2S2425</a:t>
            </a:r>
          </a:p>
        </p:txBody>
      </p:sp>
    </p:spTree>
    <p:extLst>
      <p:ext uri="{BB962C8B-B14F-4D97-AF65-F5344CB8AC3E}">
        <p14:creationId xmlns:p14="http://schemas.microsoft.com/office/powerpoint/2010/main" val="22866163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0876F6-7D8B-A7A6-54E2-CD0E5D6B03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1.png" descr="Patrón de fondo&#10;&#10;Descripción generada automáticamente con confianza media">
            <a:extLst>
              <a:ext uri="{FF2B5EF4-FFF2-40B4-BE49-F238E27FC236}">
                <a16:creationId xmlns:a16="http://schemas.microsoft.com/office/drawing/2014/main" id="{09F9977E-383F-2EB8-576A-A4CCEC3025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637" y="446096"/>
            <a:ext cx="1502497" cy="301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" name="Conector recto 1">
            <a:extLst>
              <a:ext uri="{FF2B5EF4-FFF2-40B4-BE49-F238E27FC236}">
                <a16:creationId xmlns:a16="http://schemas.microsoft.com/office/drawing/2014/main" id="{236B7706-7D8D-EBAD-4FEF-C6E140CB7389}"/>
              </a:ext>
            </a:extLst>
          </p:cNvPr>
          <p:cNvCxnSpPr>
            <a:cxnSpLocks/>
          </p:cNvCxnSpPr>
          <p:nvPr/>
        </p:nvCxnSpPr>
        <p:spPr>
          <a:xfrm>
            <a:off x="470637" y="1574509"/>
            <a:ext cx="3442481" cy="0"/>
          </a:xfrm>
          <a:prstGeom prst="line">
            <a:avLst/>
          </a:prstGeom>
          <a:ln>
            <a:solidFill>
              <a:srgbClr val="00AA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ángulo 4">
            <a:extLst>
              <a:ext uri="{FF2B5EF4-FFF2-40B4-BE49-F238E27FC236}">
                <a16:creationId xmlns:a16="http://schemas.microsoft.com/office/drawing/2014/main" id="{59193E4C-A74F-DC06-A23D-5BC8639F19B2}"/>
              </a:ext>
            </a:extLst>
          </p:cNvPr>
          <p:cNvSpPr/>
          <p:nvPr/>
        </p:nvSpPr>
        <p:spPr>
          <a:xfrm>
            <a:off x="0" y="6638544"/>
            <a:ext cx="9144000" cy="21945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4CD077F4-D132-5C34-AA42-24936007FB66}"/>
              </a:ext>
            </a:extLst>
          </p:cNvPr>
          <p:cNvSpPr txBox="1"/>
          <p:nvPr/>
        </p:nvSpPr>
        <p:spPr>
          <a:xfrm>
            <a:off x="406629" y="1141252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/>
            <a:r>
              <a:rPr lang="es-ES" sz="2400" b="1" kern="100" dirty="0">
                <a:solidFill>
                  <a:schemeClr val="accent4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5. Tecnologías</a:t>
            </a:r>
            <a:endParaRPr lang="es-ES" sz="2400" b="1" kern="100" dirty="0">
              <a:solidFill>
                <a:schemeClr val="accent4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7172" name="Picture 4" descr="GitHub - Wikipedia, la enciclopedia libre">
            <a:extLst>
              <a:ext uri="{FF2B5EF4-FFF2-40B4-BE49-F238E27FC236}">
                <a16:creationId xmlns:a16="http://schemas.microsoft.com/office/drawing/2014/main" id="{16692C05-27F3-19BC-2B56-E78FCE20E2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298" y="1997072"/>
            <a:ext cx="1524446" cy="1524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 descr="Conventional Commits Specification | by Ashish Singh | DevOps.dev">
            <a:extLst>
              <a:ext uri="{FF2B5EF4-FFF2-40B4-BE49-F238E27FC236}">
                <a16:creationId xmlns:a16="http://schemas.microsoft.com/office/drawing/2014/main" id="{F1CEA8BE-DA66-CFB3-35C2-80A342163B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0752" y="1836641"/>
            <a:ext cx="4480560" cy="1684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CF51CF59-DF12-753E-C98F-9E8932185A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6629" y="4092874"/>
            <a:ext cx="2613074" cy="1407418"/>
          </a:xfrm>
          <a:prstGeom prst="rect">
            <a:avLst/>
          </a:prstGeom>
        </p:spPr>
      </p:pic>
      <p:pic>
        <p:nvPicPr>
          <p:cNvPr id="7180" name="Picture 12" descr="Office 365 Subscription Benefits | Valto | UK Based Experts">
            <a:extLst>
              <a:ext uri="{FF2B5EF4-FFF2-40B4-BE49-F238E27FC236}">
                <a16:creationId xmlns:a16="http://schemas.microsoft.com/office/drawing/2014/main" id="{980019B6-C939-4218-B34B-E4D38CFBD2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0672" y="3651356"/>
            <a:ext cx="3054096" cy="1527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2" name="Picture 14" descr="OBS Studio | ADIGITAL | UPV">
            <a:extLst>
              <a:ext uri="{FF2B5EF4-FFF2-40B4-BE49-F238E27FC236}">
                <a16:creationId xmlns:a16="http://schemas.microsoft.com/office/drawing/2014/main" id="{5FA83D37-6BCE-0705-B15C-9D3006634C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0196" y="4051746"/>
            <a:ext cx="2664764" cy="1527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2E9D0BA1-F10E-6876-88E7-8261B2A460B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77531" y="5178404"/>
            <a:ext cx="1680378" cy="1194035"/>
          </a:xfrm>
          <a:prstGeom prst="rect">
            <a:avLst/>
          </a:prstGeom>
        </p:spPr>
      </p:pic>
      <p:sp>
        <p:nvSpPr>
          <p:cNvPr id="20" name="Marcador de número de diapositiva 19">
            <a:extLst>
              <a:ext uri="{FF2B5EF4-FFF2-40B4-BE49-F238E27FC236}">
                <a16:creationId xmlns:a16="http://schemas.microsoft.com/office/drawing/2014/main" id="{B033439E-D8FA-7F96-E2D6-7B0FF60BF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82B92-0E22-4CFF-9D39-6408405BDC1A}" type="slidenum">
              <a:rPr lang="es-ES" smtClean="0"/>
              <a:t>15</a:t>
            </a:fld>
            <a:endParaRPr lang="es-ES"/>
          </a:p>
        </p:txBody>
      </p:sp>
      <p:pic>
        <p:nvPicPr>
          <p:cNvPr id="3" name="Gráfico 2">
            <a:extLst>
              <a:ext uri="{FF2B5EF4-FFF2-40B4-BE49-F238E27FC236}">
                <a16:creationId xmlns:a16="http://schemas.microsoft.com/office/drawing/2014/main" id="{7A320BC4-2777-0603-2E70-316FFAE4BE3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870167" y="51916"/>
            <a:ext cx="1069517" cy="1069517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A182CDAD-669D-2256-6480-48159E26C8BE}"/>
              </a:ext>
            </a:extLst>
          </p:cNvPr>
          <p:cNvSpPr txBox="1"/>
          <p:nvPr/>
        </p:nvSpPr>
        <p:spPr>
          <a:xfrm>
            <a:off x="3991896" y="6638544"/>
            <a:ext cx="515210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b="1" dirty="0">
                <a:solidFill>
                  <a:schemeClr val="bg1"/>
                </a:solidFill>
              </a:rPr>
              <a:t>Roberto Moreno Muñoz - Proyecto de Desarrollo de Aplicaciones Web - 2S2425</a:t>
            </a:r>
          </a:p>
        </p:txBody>
      </p:sp>
    </p:spTree>
    <p:extLst>
      <p:ext uri="{BB962C8B-B14F-4D97-AF65-F5344CB8AC3E}">
        <p14:creationId xmlns:p14="http://schemas.microsoft.com/office/powerpoint/2010/main" val="31787193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26EAE2-925D-F377-D720-70B6A6CAE1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1.png" descr="Patrón de fondo&#10;&#10;Descripción generada automáticamente con confianza media">
            <a:extLst>
              <a:ext uri="{FF2B5EF4-FFF2-40B4-BE49-F238E27FC236}">
                <a16:creationId xmlns:a16="http://schemas.microsoft.com/office/drawing/2014/main" id="{D7CC4D5B-6F82-F060-5E12-894530BD9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637" y="446096"/>
            <a:ext cx="1502497" cy="301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" name="Conector recto 1">
            <a:extLst>
              <a:ext uri="{FF2B5EF4-FFF2-40B4-BE49-F238E27FC236}">
                <a16:creationId xmlns:a16="http://schemas.microsoft.com/office/drawing/2014/main" id="{2F711A37-52D2-4635-403D-792300AFFE6F}"/>
              </a:ext>
            </a:extLst>
          </p:cNvPr>
          <p:cNvCxnSpPr>
            <a:cxnSpLocks/>
          </p:cNvCxnSpPr>
          <p:nvPr/>
        </p:nvCxnSpPr>
        <p:spPr>
          <a:xfrm>
            <a:off x="470637" y="1574509"/>
            <a:ext cx="3442481" cy="0"/>
          </a:xfrm>
          <a:prstGeom prst="line">
            <a:avLst/>
          </a:prstGeom>
          <a:ln>
            <a:solidFill>
              <a:srgbClr val="00AA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ángulo 4">
            <a:extLst>
              <a:ext uri="{FF2B5EF4-FFF2-40B4-BE49-F238E27FC236}">
                <a16:creationId xmlns:a16="http://schemas.microsoft.com/office/drawing/2014/main" id="{E0C7F794-7484-918F-D15A-83FE692D5EDC}"/>
              </a:ext>
            </a:extLst>
          </p:cNvPr>
          <p:cNvSpPr/>
          <p:nvPr/>
        </p:nvSpPr>
        <p:spPr>
          <a:xfrm>
            <a:off x="0" y="6638544"/>
            <a:ext cx="9144000" cy="21945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B6B74051-478B-EB40-0834-8E5669673B28}"/>
              </a:ext>
            </a:extLst>
          </p:cNvPr>
          <p:cNvSpPr txBox="1"/>
          <p:nvPr/>
        </p:nvSpPr>
        <p:spPr>
          <a:xfrm>
            <a:off x="406629" y="1141252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/>
            <a:r>
              <a:rPr lang="es-ES" sz="2400" b="1" kern="100" dirty="0">
                <a:solidFill>
                  <a:schemeClr val="accent4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6. Planificación</a:t>
            </a:r>
            <a:endParaRPr lang="es-ES" sz="2400" b="1" kern="100" dirty="0">
              <a:solidFill>
                <a:schemeClr val="accent4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F8447219-B209-A20B-4D9E-E73A3B3B4F37}"/>
              </a:ext>
            </a:extLst>
          </p:cNvPr>
          <p:cNvSpPr txBox="1"/>
          <p:nvPr/>
        </p:nvSpPr>
        <p:spPr>
          <a:xfrm>
            <a:off x="4283019" y="1205177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 b="1" kern="100" dirty="0">
                <a:solidFill>
                  <a:schemeClr val="tx2">
                    <a:lumMod val="90000"/>
                    <a:lumOff val="10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Diagrama de Gantt</a:t>
            </a:r>
            <a:endParaRPr lang="es-ES" dirty="0"/>
          </a:p>
        </p:txBody>
      </p:sp>
      <p:sp>
        <p:nvSpPr>
          <p:cNvPr id="14" name="Marcador de número de diapositiva 13">
            <a:extLst>
              <a:ext uri="{FF2B5EF4-FFF2-40B4-BE49-F238E27FC236}">
                <a16:creationId xmlns:a16="http://schemas.microsoft.com/office/drawing/2014/main" id="{4F7139DA-1D6C-9426-8C65-A774E198E6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82B92-0E22-4CFF-9D39-6408405BDC1A}" type="slidenum">
              <a:rPr lang="es-ES" smtClean="0"/>
              <a:t>16</a:t>
            </a:fld>
            <a:endParaRPr lang="es-ES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F4A2D311-C303-C05F-6EE4-96C5954748D5}"/>
              </a:ext>
            </a:extLst>
          </p:cNvPr>
          <p:cNvSpPr txBox="1"/>
          <p:nvPr/>
        </p:nvSpPr>
        <p:spPr>
          <a:xfrm>
            <a:off x="6244555" y="2231923"/>
            <a:ext cx="20026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/>
              <a:t>Estimado</a:t>
            </a:r>
            <a:r>
              <a:rPr lang="es-ES" dirty="0"/>
              <a:t>: 48 días</a:t>
            </a:r>
          </a:p>
          <a:p>
            <a:r>
              <a:rPr lang="es-ES" b="1" dirty="0"/>
              <a:t>Real</a:t>
            </a:r>
            <a:r>
              <a:rPr lang="es-ES" dirty="0"/>
              <a:t>:            49 días</a:t>
            </a:r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744DB156-4DEA-7DBB-7797-C34B2DC78D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982" y="1873374"/>
            <a:ext cx="4858392" cy="4438962"/>
          </a:xfrm>
          <a:prstGeom prst="rect">
            <a:avLst/>
          </a:prstGeom>
        </p:spPr>
      </p:pic>
      <p:pic>
        <p:nvPicPr>
          <p:cNvPr id="16" name="Gráfico 15">
            <a:extLst>
              <a:ext uri="{FF2B5EF4-FFF2-40B4-BE49-F238E27FC236}">
                <a16:creationId xmlns:a16="http://schemas.microsoft.com/office/drawing/2014/main" id="{3A1B4596-B97D-910B-33D4-E36FA7F9BC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870167" y="51916"/>
            <a:ext cx="1069517" cy="1069517"/>
          </a:xfrm>
          <a:prstGeom prst="rect">
            <a:avLst/>
          </a:prstGeom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51D517DA-4A75-DEA4-C16E-A05214A7CA1E}"/>
              </a:ext>
            </a:extLst>
          </p:cNvPr>
          <p:cNvSpPr txBox="1"/>
          <p:nvPr/>
        </p:nvSpPr>
        <p:spPr>
          <a:xfrm>
            <a:off x="3991896" y="6638544"/>
            <a:ext cx="515210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b="1" dirty="0">
                <a:solidFill>
                  <a:schemeClr val="bg1"/>
                </a:solidFill>
              </a:rPr>
              <a:t>Roberto Moreno Muñoz - Proyecto de Desarrollo de Aplicaciones Web - 2S2425</a:t>
            </a:r>
          </a:p>
        </p:txBody>
      </p:sp>
    </p:spTree>
    <p:extLst>
      <p:ext uri="{BB962C8B-B14F-4D97-AF65-F5344CB8AC3E}">
        <p14:creationId xmlns:p14="http://schemas.microsoft.com/office/powerpoint/2010/main" val="4752236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503141-194D-0F2A-04C5-9B02DE2AFE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1.png" descr="Patrón de fondo&#10;&#10;Descripción generada automáticamente con confianza media">
            <a:extLst>
              <a:ext uri="{FF2B5EF4-FFF2-40B4-BE49-F238E27FC236}">
                <a16:creationId xmlns:a16="http://schemas.microsoft.com/office/drawing/2014/main" id="{66B74F00-7D5D-F949-4FA1-9351308F43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637" y="446096"/>
            <a:ext cx="1502497" cy="301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" name="Conector recto 1">
            <a:extLst>
              <a:ext uri="{FF2B5EF4-FFF2-40B4-BE49-F238E27FC236}">
                <a16:creationId xmlns:a16="http://schemas.microsoft.com/office/drawing/2014/main" id="{86D8B88A-0F00-75EF-F199-AFEFFD8FF5DD}"/>
              </a:ext>
            </a:extLst>
          </p:cNvPr>
          <p:cNvCxnSpPr>
            <a:cxnSpLocks/>
          </p:cNvCxnSpPr>
          <p:nvPr/>
        </p:nvCxnSpPr>
        <p:spPr>
          <a:xfrm>
            <a:off x="470637" y="1574509"/>
            <a:ext cx="3442481" cy="0"/>
          </a:xfrm>
          <a:prstGeom prst="line">
            <a:avLst/>
          </a:prstGeom>
          <a:ln>
            <a:solidFill>
              <a:srgbClr val="00AA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ángulo 4">
            <a:extLst>
              <a:ext uri="{FF2B5EF4-FFF2-40B4-BE49-F238E27FC236}">
                <a16:creationId xmlns:a16="http://schemas.microsoft.com/office/drawing/2014/main" id="{EB953766-0C2F-D610-E60F-4D14D2B673A1}"/>
              </a:ext>
            </a:extLst>
          </p:cNvPr>
          <p:cNvSpPr/>
          <p:nvPr/>
        </p:nvSpPr>
        <p:spPr>
          <a:xfrm>
            <a:off x="0" y="6638544"/>
            <a:ext cx="9144000" cy="21945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AC40A9BD-B2B1-104A-6AB7-0FC5284D3389}"/>
              </a:ext>
            </a:extLst>
          </p:cNvPr>
          <p:cNvSpPr txBox="1"/>
          <p:nvPr/>
        </p:nvSpPr>
        <p:spPr>
          <a:xfrm>
            <a:off x="406629" y="1141252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/>
            <a:r>
              <a:rPr lang="es-ES" sz="2400" b="1" kern="100" dirty="0">
                <a:solidFill>
                  <a:schemeClr val="accent4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6. Planificación</a:t>
            </a:r>
            <a:endParaRPr lang="es-ES" sz="2400" b="1" kern="100" dirty="0">
              <a:solidFill>
                <a:schemeClr val="accent4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7945BBAE-7EB4-9C66-DAC8-E6DB1ABF809A}"/>
              </a:ext>
            </a:extLst>
          </p:cNvPr>
          <p:cNvSpPr txBox="1"/>
          <p:nvPr/>
        </p:nvSpPr>
        <p:spPr>
          <a:xfrm>
            <a:off x="4283019" y="1205177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 b="1" kern="100" dirty="0">
                <a:solidFill>
                  <a:schemeClr val="tx2">
                    <a:lumMod val="90000"/>
                    <a:lumOff val="10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Diagrama de Gantt - Codificación</a:t>
            </a:r>
            <a:endParaRPr lang="es-ES" dirty="0"/>
          </a:p>
        </p:txBody>
      </p:sp>
      <p:sp>
        <p:nvSpPr>
          <p:cNvPr id="13" name="Marcador de número de diapositiva 12">
            <a:extLst>
              <a:ext uri="{FF2B5EF4-FFF2-40B4-BE49-F238E27FC236}">
                <a16:creationId xmlns:a16="http://schemas.microsoft.com/office/drawing/2014/main" id="{E7F085D6-230E-C9DB-C4E0-82F876C6A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82B92-0E22-4CFF-9D39-6408405BDC1A}" type="slidenum">
              <a:rPr lang="es-ES" smtClean="0"/>
              <a:t>17</a:t>
            </a:fld>
            <a:endParaRPr lang="es-ES"/>
          </a:p>
        </p:txBody>
      </p:sp>
      <p:pic>
        <p:nvPicPr>
          <p:cNvPr id="9" name="Imagen 8" descr="Gráfico, Gráfico en cascada&#10;&#10;El contenido generado por IA puede ser incorrecto.">
            <a:extLst>
              <a:ext uri="{FF2B5EF4-FFF2-40B4-BE49-F238E27FC236}">
                <a16:creationId xmlns:a16="http://schemas.microsoft.com/office/drawing/2014/main" id="{695E5325-AD43-4069-94DE-16436B31E8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5706" y="2234128"/>
            <a:ext cx="6626151" cy="31050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ráfico 10">
            <a:extLst>
              <a:ext uri="{FF2B5EF4-FFF2-40B4-BE49-F238E27FC236}">
                <a16:creationId xmlns:a16="http://schemas.microsoft.com/office/drawing/2014/main" id="{DD2CE3D1-F744-9E4D-C94A-7999E9210A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870167" y="51916"/>
            <a:ext cx="1069517" cy="1069517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59FC6367-E6EE-0E47-ECE5-DBC336D97AD9}"/>
              </a:ext>
            </a:extLst>
          </p:cNvPr>
          <p:cNvSpPr txBox="1"/>
          <p:nvPr/>
        </p:nvSpPr>
        <p:spPr>
          <a:xfrm>
            <a:off x="3991896" y="6638544"/>
            <a:ext cx="515210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b="1" dirty="0">
                <a:solidFill>
                  <a:schemeClr val="bg1"/>
                </a:solidFill>
              </a:rPr>
              <a:t>Roberto Moreno Muñoz - Proyecto de Desarrollo de Aplicaciones Web - 2S2425</a:t>
            </a:r>
          </a:p>
        </p:txBody>
      </p:sp>
    </p:spTree>
    <p:extLst>
      <p:ext uri="{BB962C8B-B14F-4D97-AF65-F5344CB8AC3E}">
        <p14:creationId xmlns:p14="http://schemas.microsoft.com/office/powerpoint/2010/main" val="32233488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7C577F-58FC-FB5B-A0F5-3A7B3CFBC2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1.png" descr="Patrón de fondo&#10;&#10;Descripción generada automáticamente con confianza media">
            <a:extLst>
              <a:ext uri="{FF2B5EF4-FFF2-40B4-BE49-F238E27FC236}">
                <a16:creationId xmlns:a16="http://schemas.microsoft.com/office/drawing/2014/main" id="{85F42CB4-F076-07CD-2281-38A82DA618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637" y="446096"/>
            <a:ext cx="1502497" cy="301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" name="Conector recto 1">
            <a:extLst>
              <a:ext uri="{FF2B5EF4-FFF2-40B4-BE49-F238E27FC236}">
                <a16:creationId xmlns:a16="http://schemas.microsoft.com/office/drawing/2014/main" id="{CF5382A9-8F4D-205D-416B-6043BAA3BC16}"/>
              </a:ext>
            </a:extLst>
          </p:cNvPr>
          <p:cNvCxnSpPr>
            <a:cxnSpLocks/>
          </p:cNvCxnSpPr>
          <p:nvPr/>
        </p:nvCxnSpPr>
        <p:spPr>
          <a:xfrm>
            <a:off x="470637" y="1574509"/>
            <a:ext cx="3442481" cy="0"/>
          </a:xfrm>
          <a:prstGeom prst="line">
            <a:avLst/>
          </a:prstGeom>
          <a:ln>
            <a:solidFill>
              <a:srgbClr val="00AA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ángulo 4">
            <a:extLst>
              <a:ext uri="{FF2B5EF4-FFF2-40B4-BE49-F238E27FC236}">
                <a16:creationId xmlns:a16="http://schemas.microsoft.com/office/drawing/2014/main" id="{5F6D34CF-9397-7127-F8C0-7983E6DB02A9}"/>
              </a:ext>
            </a:extLst>
          </p:cNvPr>
          <p:cNvSpPr/>
          <p:nvPr/>
        </p:nvSpPr>
        <p:spPr>
          <a:xfrm>
            <a:off x="0" y="6638544"/>
            <a:ext cx="9144000" cy="21945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CD947BAC-3169-1F9A-F307-C9F07118605B}"/>
              </a:ext>
            </a:extLst>
          </p:cNvPr>
          <p:cNvSpPr txBox="1"/>
          <p:nvPr/>
        </p:nvSpPr>
        <p:spPr>
          <a:xfrm>
            <a:off x="406629" y="1141252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/>
            <a:r>
              <a:rPr lang="es-ES" sz="2400" b="1" kern="100" dirty="0">
                <a:solidFill>
                  <a:schemeClr val="accent4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6. Planificación</a:t>
            </a:r>
            <a:endParaRPr lang="es-ES" sz="2400" b="1" kern="100" dirty="0">
              <a:solidFill>
                <a:schemeClr val="accent4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68B7292F-42C7-CC6C-BD3B-306915AA91DE}"/>
              </a:ext>
            </a:extLst>
          </p:cNvPr>
          <p:cNvSpPr txBox="1"/>
          <p:nvPr/>
        </p:nvSpPr>
        <p:spPr>
          <a:xfrm>
            <a:off x="4283019" y="1205177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 b="1" kern="100" dirty="0">
                <a:solidFill>
                  <a:schemeClr val="tx2">
                    <a:lumMod val="90000"/>
                    <a:lumOff val="10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Análisis DAFO</a:t>
            </a:r>
            <a:endParaRPr lang="es-ES" dirty="0"/>
          </a:p>
        </p:txBody>
      </p:sp>
      <p:sp>
        <p:nvSpPr>
          <p:cNvPr id="13" name="Marcador de número de diapositiva 12">
            <a:extLst>
              <a:ext uri="{FF2B5EF4-FFF2-40B4-BE49-F238E27FC236}">
                <a16:creationId xmlns:a16="http://schemas.microsoft.com/office/drawing/2014/main" id="{45AD19CF-C30B-43BC-FCD3-E1D7CA8AC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82B92-0E22-4CFF-9D39-6408405BDC1A}" type="slidenum">
              <a:rPr lang="es-ES" smtClean="0"/>
              <a:t>18</a:t>
            </a:fld>
            <a:endParaRPr lang="es-ES"/>
          </a:p>
        </p:txBody>
      </p:sp>
      <p:pic>
        <p:nvPicPr>
          <p:cNvPr id="3" name="Gráfico 2">
            <a:extLst>
              <a:ext uri="{FF2B5EF4-FFF2-40B4-BE49-F238E27FC236}">
                <a16:creationId xmlns:a16="http://schemas.microsoft.com/office/drawing/2014/main" id="{C8FCC417-C899-33BC-D4AA-65419D3A97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70167" y="51916"/>
            <a:ext cx="1069517" cy="1069517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827485C5-10CF-408F-0F1B-34B9FC93CE04}"/>
              </a:ext>
            </a:extLst>
          </p:cNvPr>
          <p:cNvSpPr txBox="1"/>
          <p:nvPr/>
        </p:nvSpPr>
        <p:spPr>
          <a:xfrm>
            <a:off x="3991896" y="6638544"/>
            <a:ext cx="515210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b="1" dirty="0">
                <a:solidFill>
                  <a:schemeClr val="bg1"/>
                </a:solidFill>
              </a:rPr>
              <a:t>Roberto Moreno Muñoz - Proyecto de Desarrollo de Aplicaciones Web - 2S2425</a:t>
            </a:r>
          </a:p>
        </p:txBody>
      </p:sp>
    </p:spTree>
    <p:extLst>
      <p:ext uri="{BB962C8B-B14F-4D97-AF65-F5344CB8AC3E}">
        <p14:creationId xmlns:p14="http://schemas.microsoft.com/office/powerpoint/2010/main" val="18665995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F7EF8C-2D55-F8D4-8431-E5D1365641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1.png" descr="Patrón de fondo&#10;&#10;Descripción generada automáticamente con confianza media">
            <a:extLst>
              <a:ext uri="{FF2B5EF4-FFF2-40B4-BE49-F238E27FC236}">
                <a16:creationId xmlns:a16="http://schemas.microsoft.com/office/drawing/2014/main" id="{B1317857-2675-134C-593C-C02C9F1B8B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637" y="446096"/>
            <a:ext cx="1502497" cy="301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" name="Conector recto 1">
            <a:extLst>
              <a:ext uri="{FF2B5EF4-FFF2-40B4-BE49-F238E27FC236}">
                <a16:creationId xmlns:a16="http://schemas.microsoft.com/office/drawing/2014/main" id="{FC2340FE-4D6A-0C7B-60E2-410B2A420085}"/>
              </a:ext>
            </a:extLst>
          </p:cNvPr>
          <p:cNvCxnSpPr>
            <a:cxnSpLocks/>
          </p:cNvCxnSpPr>
          <p:nvPr/>
        </p:nvCxnSpPr>
        <p:spPr>
          <a:xfrm>
            <a:off x="470637" y="1574509"/>
            <a:ext cx="3442481" cy="0"/>
          </a:xfrm>
          <a:prstGeom prst="line">
            <a:avLst/>
          </a:prstGeom>
          <a:ln>
            <a:solidFill>
              <a:srgbClr val="00AA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ángulo 4">
            <a:extLst>
              <a:ext uri="{FF2B5EF4-FFF2-40B4-BE49-F238E27FC236}">
                <a16:creationId xmlns:a16="http://schemas.microsoft.com/office/drawing/2014/main" id="{BA10A8EA-F180-6A2C-9F0B-1D1578420CF5}"/>
              </a:ext>
            </a:extLst>
          </p:cNvPr>
          <p:cNvSpPr/>
          <p:nvPr/>
        </p:nvSpPr>
        <p:spPr>
          <a:xfrm>
            <a:off x="0" y="6638544"/>
            <a:ext cx="9144000" cy="21945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AFA332AF-946F-CFC7-61A4-785E6732D397}"/>
              </a:ext>
            </a:extLst>
          </p:cNvPr>
          <p:cNvSpPr txBox="1"/>
          <p:nvPr/>
        </p:nvSpPr>
        <p:spPr>
          <a:xfrm>
            <a:off x="406629" y="1141252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/>
            <a:r>
              <a:rPr lang="es-ES" sz="2400" b="1" kern="100" dirty="0">
                <a:solidFill>
                  <a:schemeClr val="accent4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7. Análisis</a:t>
            </a:r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AF9C10D9-82BE-DC7A-C773-E79847096B9B}"/>
              </a:ext>
            </a:extLst>
          </p:cNvPr>
          <p:cNvSpPr/>
          <p:nvPr/>
        </p:nvSpPr>
        <p:spPr>
          <a:xfrm>
            <a:off x="4389120" y="747097"/>
            <a:ext cx="3026664" cy="102412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Requerimientos funcionales y no funcionales</a:t>
            </a:r>
          </a:p>
        </p:txBody>
      </p:sp>
      <p:sp>
        <p:nvSpPr>
          <p:cNvPr id="12" name="Marcador de número de diapositiva 11">
            <a:extLst>
              <a:ext uri="{FF2B5EF4-FFF2-40B4-BE49-F238E27FC236}">
                <a16:creationId xmlns:a16="http://schemas.microsoft.com/office/drawing/2014/main" id="{043503D2-ACE3-FF81-3C45-92E1317771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82B92-0E22-4CFF-9D39-6408405BDC1A}" type="slidenum">
              <a:rPr lang="es-ES" smtClean="0"/>
              <a:t>19</a:t>
            </a:fld>
            <a:endParaRPr lang="es-ES"/>
          </a:p>
        </p:txBody>
      </p:sp>
      <p:pic>
        <p:nvPicPr>
          <p:cNvPr id="3" name="Gráfico 2">
            <a:extLst>
              <a:ext uri="{FF2B5EF4-FFF2-40B4-BE49-F238E27FC236}">
                <a16:creationId xmlns:a16="http://schemas.microsoft.com/office/drawing/2014/main" id="{71A18DEC-B61E-4DDB-0156-2F0349E8CB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70167" y="51916"/>
            <a:ext cx="1069517" cy="1069517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A81077C2-5235-9B42-7851-10ADF1946682}"/>
              </a:ext>
            </a:extLst>
          </p:cNvPr>
          <p:cNvSpPr txBox="1"/>
          <p:nvPr/>
        </p:nvSpPr>
        <p:spPr>
          <a:xfrm>
            <a:off x="3991896" y="6638544"/>
            <a:ext cx="515210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b="1" dirty="0">
                <a:solidFill>
                  <a:schemeClr val="bg1"/>
                </a:solidFill>
              </a:rPr>
              <a:t>Roberto Moreno Muñoz - Proyecto de Desarrollo de Aplicaciones Web - 2S2425</a:t>
            </a:r>
          </a:p>
        </p:txBody>
      </p:sp>
    </p:spTree>
    <p:extLst>
      <p:ext uri="{BB962C8B-B14F-4D97-AF65-F5344CB8AC3E}">
        <p14:creationId xmlns:p14="http://schemas.microsoft.com/office/powerpoint/2010/main" val="24893920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4EFF30-0C7A-E9EC-A9CF-89A692C112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A8215FC6-D80F-61AF-7BA1-90D0147CA54F}"/>
              </a:ext>
            </a:extLst>
          </p:cNvPr>
          <p:cNvSpPr txBox="1"/>
          <p:nvPr/>
        </p:nvSpPr>
        <p:spPr>
          <a:xfrm>
            <a:off x="569617" y="2079368"/>
            <a:ext cx="800476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lvl="0" indent="-514350" algn="just">
              <a:buFont typeface="+mj-lt"/>
              <a:buAutoNum type="arabicPeriod"/>
            </a:pPr>
            <a:r>
              <a:rPr lang="es-ES" sz="2000" b="1" kern="100" dirty="0">
                <a:solidFill>
                  <a:schemeClr val="tx2">
                    <a:lumMod val="90000"/>
                    <a:lumOff val="10000"/>
                  </a:schemeClr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Motivación</a:t>
            </a:r>
          </a:p>
          <a:p>
            <a:pPr marL="514350" lvl="0" indent="-514350" algn="just">
              <a:buFont typeface="+mj-lt"/>
              <a:buAutoNum type="arabicPeriod"/>
            </a:pPr>
            <a:r>
              <a:rPr lang="es-ES" sz="2000" b="1" kern="100" dirty="0">
                <a:solidFill>
                  <a:schemeClr val="tx2">
                    <a:lumMod val="90000"/>
                    <a:lumOff val="10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Objetivos</a:t>
            </a:r>
          </a:p>
          <a:p>
            <a:pPr marL="514350" lvl="0" indent="-514350" algn="just">
              <a:buFont typeface="+mj-lt"/>
              <a:buAutoNum type="arabicPeriod"/>
            </a:pPr>
            <a:r>
              <a:rPr lang="es-ES" sz="2000" b="1" kern="100" dirty="0">
                <a:solidFill>
                  <a:schemeClr val="tx2">
                    <a:lumMod val="90000"/>
                    <a:lumOff val="10000"/>
                  </a:schemeClr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Estado del arte</a:t>
            </a:r>
          </a:p>
          <a:p>
            <a:pPr marL="514350" lvl="0" indent="-514350" algn="just">
              <a:buFont typeface="+mj-lt"/>
              <a:buAutoNum type="arabicPeriod"/>
            </a:pPr>
            <a:r>
              <a:rPr lang="es-ES" sz="2000" b="1" kern="100" dirty="0">
                <a:solidFill>
                  <a:schemeClr val="tx2">
                    <a:lumMod val="90000"/>
                    <a:lumOff val="10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Metodología</a:t>
            </a:r>
          </a:p>
          <a:p>
            <a:pPr marL="514350" lvl="0" indent="-514350" algn="just">
              <a:buFont typeface="+mj-lt"/>
              <a:buAutoNum type="arabicPeriod"/>
            </a:pPr>
            <a:r>
              <a:rPr lang="es-ES" sz="2000" b="1" kern="100" dirty="0">
                <a:solidFill>
                  <a:schemeClr val="tx2">
                    <a:lumMod val="90000"/>
                    <a:lumOff val="10000"/>
                  </a:schemeClr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Tecnologías</a:t>
            </a:r>
          </a:p>
          <a:p>
            <a:pPr marL="514350" lvl="0" indent="-514350" algn="just">
              <a:buFont typeface="+mj-lt"/>
              <a:buAutoNum type="arabicPeriod"/>
            </a:pPr>
            <a:r>
              <a:rPr lang="es-ES" sz="2000" b="1" kern="100" dirty="0">
                <a:solidFill>
                  <a:schemeClr val="tx2">
                    <a:lumMod val="90000"/>
                    <a:lumOff val="10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Planificación</a:t>
            </a:r>
          </a:p>
          <a:p>
            <a:pPr marL="514350" lvl="0" indent="-514350" algn="just">
              <a:buFont typeface="+mj-lt"/>
              <a:buAutoNum type="arabicPeriod"/>
            </a:pPr>
            <a:r>
              <a:rPr lang="es-ES" sz="2000" b="1" kern="100" dirty="0">
                <a:solidFill>
                  <a:schemeClr val="tx2">
                    <a:lumMod val="90000"/>
                    <a:lumOff val="10000"/>
                  </a:schemeClr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Análisis</a:t>
            </a:r>
          </a:p>
          <a:p>
            <a:pPr marL="514350" lvl="0" indent="-514350" algn="just">
              <a:buFont typeface="+mj-lt"/>
              <a:buAutoNum type="arabicPeriod"/>
            </a:pPr>
            <a:r>
              <a:rPr lang="es-ES" sz="2000" b="1" kern="100" dirty="0">
                <a:solidFill>
                  <a:schemeClr val="tx2">
                    <a:lumMod val="90000"/>
                    <a:lumOff val="10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Diseño</a:t>
            </a:r>
          </a:p>
          <a:p>
            <a:pPr marL="514350" lvl="0" indent="-514350" algn="just">
              <a:buFont typeface="+mj-lt"/>
              <a:buAutoNum type="arabicPeriod"/>
            </a:pPr>
            <a:r>
              <a:rPr lang="es-ES" sz="2000" b="1" kern="100" dirty="0">
                <a:solidFill>
                  <a:schemeClr val="tx2">
                    <a:lumMod val="90000"/>
                    <a:lumOff val="10000"/>
                  </a:schemeClr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Pruebas</a:t>
            </a:r>
          </a:p>
          <a:p>
            <a:pPr marL="514350" lvl="0" indent="-514350" algn="just">
              <a:buFont typeface="+mj-lt"/>
              <a:buAutoNum type="arabicPeriod"/>
            </a:pPr>
            <a:r>
              <a:rPr lang="es-ES" sz="2000" b="1" kern="100" dirty="0">
                <a:solidFill>
                  <a:schemeClr val="tx2">
                    <a:lumMod val="90000"/>
                    <a:lumOff val="10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Demostración</a:t>
            </a:r>
          </a:p>
          <a:p>
            <a:pPr marL="514350" lvl="0" indent="-514350" algn="just">
              <a:buFont typeface="+mj-lt"/>
              <a:buAutoNum type="arabicPeriod"/>
            </a:pPr>
            <a:r>
              <a:rPr lang="es-ES" sz="2000" b="1" kern="100" dirty="0">
                <a:solidFill>
                  <a:schemeClr val="tx2">
                    <a:lumMod val="90000"/>
                    <a:lumOff val="10000"/>
                  </a:schemeClr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Conclusiones</a:t>
            </a:r>
            <a:endParaRPr lang="es-ES" sz="2000" kern="100" dirty="0">
              <a:solidFill>
                <a:schemeClr val="tx2">
                  <a:lumMod val="90000"/>
                  <a:lumOff val="10000"/>
                </a:schemeClr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lvl="1" algn="just"/>
            <a:endParaRPr lang="es-ES" sz="2000" dirty="0">
              <a:solidFill>
                <a:srgbClr val="00447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image1.png" descr="Patrón de fondo&#10;&#10;Descripción generada automáticamente con confianza media">
            <a:extLst>
              <a:ext uri="{FF2B5EF4-FFF2-40B4-BE49-F238E27FC236}">
                <a16:creationId xmlns:a16="http://schemas.microsoft.com/office/drawing/2014/main" id="{20819E08-9266-3A1A-9677-165DD6B1AC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637" y="446096"/>
            <a:ext cx="1502497" cy="301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" name="Conector recto 1">
            <a:extLst>
              <a:ext uri="{FF2B5EF4-FFF2-40B4-BE49-F238E27FC236}">
                <a16:creationId xmlns:a16="http://schemas.microsoft.com/office/drawing/2014/main" id="{5A169F26-CFE2-95F1-C0EC-CEBA6831D294}"/>
              </a:ext>
            </a:extLst>
          </p:cNvPr>
          <p:cNvCxnSpPr>
            <a:cxnSpLocks/>
          </p:cNvCxnSpPr>
          <p:nvPr/>
        </p:nvCxnSpPr>
        <p:spPr>
          <a:xfrm>
            <a:off x="470637" y="1574509"/>
            <a:ext cx="3442481" cy="0"/>
          </a:xfrm>
          <a:prstGeom prst="line">
            <a:avLst/>
          </a:prstGeom>
          <a:ln>
            <a:solidFill>
              <a:srgbClr val="00AA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ángulo 4">
            <a:extLst>
              <a:ext uri="{FF2B5EF4-FFF2-40B4-BE49-F238E27FC236}">
                <a16:creationId xmlns:a16="http://schemas.microsoft.com/office/drawing/2014/main" id="{242092FF-1E4B-D889-0D85-8065F2CA9395}"/>
              </a:ext>
            </a:extLst>
          </p:cNvPr>
          <p:cNvSpPr/>
          <p:nvPr/>
        </p:nvSpPr>
        <p:spPr>
          <a:xfrm>
            <a:off x="0" y="6638544"/>
            <a:ext cx="9144000" cy="21945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011C897A-28C8-98FB-9D34-FF0CD164ADD1}"/>
              </a:ext>
            </a:extLst>
          </p:cNvPr>
          <p:cNvSpPr txBox="1"/>
          <p:nvPr/>
        </p:nvSpPr>
        <p:spPr>
          <a:xfrm>
            <a:off x="406629" y="1141252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/>
            <a:r>
              <a:rPr lang="es-ES" sz="2400" b="1" kern="100" dirty="0">
                <a:solidFill>
                  <a:schemeClr val="accent4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Índice de contenidos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7A03CC20-A1F0-8169-16DF-2287FE0A3E97}"/>
              </a:ext>
            </a:extLst>
          </p:cNvPr>
          <p:cNvSpPr txBox="1"/>
          <p:nvPr/>
        </p:nvSpPr>
        <p:spPr>
          <a:xfrm>
            <a:off x="3991896" y="6638544"/>
            <a:ext cx="515210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b="1" dirty="0">
                <a:solidFill>
                  <a:schemeClr val="bg1"/>
                </a:solidFill>
              </a:rPr>
              <a:t>Roberto Moreno Muñoz - Proyecto de Desarrollo de Aplicaciones Web - 2S2425</a:t>
            </a:r>
          </a:p>
        </p:txBody>
      </p:sp>
      <p:sp>
        <p:nvSpPr>
          <p:cNvPr id="12" name="Marcador de número de diapositiva 11">
            <a:extLst>
              <a:ext uri="{FF2B5EF4-FFF2-40B4-BE49-F238E27FC236}">
                <a16:creationId xmlns:a16="http://schemas.microsoft.com/office/drawing/2014/main" id="{7E19D6ED-353A-AD36-80E1-C69D8490D5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82B92-0E22-4CFF-9D39-6408405BDC1A}" type="slidenum">
              <a:rPr lang="es-ES" smtClean="0"/>
              <a:pPr/>
              <a:t>2</a:t>
            </a:fld>
            <a:endParaRPr lang="es-ES" dirty="0"/>
          </a:p>
        </p:txBody>
      </p:sp>
      <p:pic>
        <p:nvPicPr>
          <p:cNvPr id="9" name="Gráfico 8">
            <a:extLst>
              <a:ext uri="{FF2B5EF4-FFF2-40B4-BE49-F238E27FC236}">
                <a16:creationId xmlns:a16="http://schemas.microsoft.com/office/drawing/2014/main" id="{B176E47C-5DCF-5CC7-D46B-999D21EAC4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70167" y="51916"/>
            <a:ext cx="1069517" cy="1069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7555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7FB810-6A38-D687-B85F-E1C8D944B2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1.png" descr="Patrón de fondo&#10;&#10;Descripción generada automáticamente con confianza media">
            <a:extLst>
              <a:ext uri="{FF2B5EF4-FFF2-40B4-BE49-F238E27FC236}">
                <a16:creationId xmlns:a16="http://schemas.microsoft.com/office/drawing/2014/main" id="{97F4BC8F-0C38-371B-8447-9EECB3CBDB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637" y="446096"/>
            <a:ext cx="1502497" cy="301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" name="Conector recto 1">
            <a:extLst>
              <a:ext uri="{FF2B5EF4-FFF2-40B4-BE49-F238E27FC236}">
                <a16:creationId xmlns:a16="http://schemas.microsoft.com/office/drawing/2014/main" id="{4B501B52-8B60-E4F2-285A-CA596C4D669E}"/>
              </a:ext>
            </a:extLst>
          </p:cNvPr>
          <p:cNvCxnSpPr>
            <a:cxnSpLocks/>
          </p:cNvCxnSpPr>
          <p:nvPr/>
        </p:nvCxnSpPr>
        <p:spPr>
          <a:xfrm>
            <a:off x="470637" y="1574509"/>
            <a:ext cx="3442481" cy="0"/>
          </a:xfrm>
          <a:prstGeom prst="line">
            <a:avLst/>
          </a:prstGeom>
          <a:ln>
            <a:solidFill>
              <a:srgbClr val="00AA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ángulo 4">
            <a:extLst>
              <a:ext uri="{FF2B5EF4-FFF2-40B4-BE49-F238E27FC236}">
                <a16:creationId xmlns:a16="http://schemas.microsoft.com/office/drawing/2014/main" id="{E41B7E6F-83AE-5AC7-BE44-24822E7F87C2}"/>
              </a:ext>
            </a:extLst>
          </p:cNvPr>
          <p:cNvSpPr/>
          <p:nvPr/>
        </p:nvSpPr>
        <p:spPr>
          <a:xfrm>
            <a:off x="0" y="6638544"/>
            <a:ext cx="9144000" cy="21945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95DB6FAC-AD2E-673A-F2F7-9A4E4CAFE876}"/>
              </a:ext>
            </a:extLst>
          </p:cNvPr>
          <p:cNvSpPr txBox="1"/>
          <p:nvPr/>
        </p:nvSpPr>
        <p:spPr>
          <a:xfrm>
            <a:off x="406629" y="1141252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/>
            <a:r>
              <a:rPr lang="es-ES" sz="2400" b="1" kern="100" dirty="0">
                <a:solidFill>
                  <a:schemeClr val="accent4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7. Análisis</a:t>
            </a:r>
          </a:p>
        </p:txBody>
      </p:sp>
      <p:sp>
        <p:nvSpPr>
          <p:cNvPr id="19" name="Marcador de número de diapositiva 18">
            <a:extLst>
              <a:ext uri="{FF2B5EF4-FFF2-40B4-BE49-F238E27FC236}">
                <a16:creationId xmlns:a16="http://schemas.microsoft.com/office/drawing/2014/main" id="{DCE0FB37-6F36-3AB7-878E-6005B5AB4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82B92-0E22-4CFF-9D39-6408405BDC1A}" type="slidenum">
              <a:rPr lang="es-ES" smtClean="0"/>
              <a:t>20</a:t>
            </a:fld>
            <a:endParaRPr lang="es-ES"/>
          </a:p>
        </p:txBody>
      </p:sp>
      <p:pic>
        <p:nvPicPr>
          <p:cNvPr id="3" name="Gráfico 2">
            <a:extLst>
              <a:ext uri="{FF2B5EF4-FFF2-40B4-BE49-F238E27FC236}">
                <a16:creationId xmlns:a16="http://schemas.microsoft.com/office/drawing/2014/main" id="{0E7956CD-ABEC-5B5B-E831-1F40AE3B5A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70167" y="51916"/>
            <a:ext cx="1069517" cy="1069517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5D46DA96-CE2A-4B22-8300-D61F7DB58420}"/>
              </a:ext>
            </a:extLst>
          </p:cNvPr>
          <p:cNvSpPr txBox="1"/>
          <p:nvPr/>
        </p:nvSpPr>
        <p:spPr>
          <a:xfrm>
            <a:off x="3991896" y="6638544"/>
            <a:ext cx="515210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b="1" dirty="0">
                <a:solidFill>
                  <a:schemeClr val="bg1"/>
                </a:solidFill>
              </a:rPr>
              <a:t>Roberto Moreno Muñoz - Proyecto de Desarrollo de Aplicaciones Web - 2S2425</a:t>
            </a:r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6327E093-4866-E288-8FE9-54CC5871330B}"/>
              </a:ext>
            </a:extLst>
          </p:cNvPr>
          <p:cNvSpPr/>
          <p:nvPr/>
        </p:nvSpPr>
        <p:spPr>
          <a:xfrm>
            <a:off x="4058268" y="87802"/>
            <a:ext cx="3026664" cy="102412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Diagrama de Entidad-Relación</a:t>
            </a:r>
          </a:p>
        </p:txBody>
      </p:sp>
      <p:pic>
        <p:nvPicPr>
          <p:cNvPr id="15" name="Imagen 14" descr="Diagrama&#10;&#10;El contenido generado por IA puede ser incorrecto.">
            <a:extLst>
              <a:ext uri="{FF2B5EF4-FFF2-40B4-BE49-F238E27FC236}">
                <a16:creationId xmlns:a16="http://schemas.microsoft.com/office/drawing/2014/main" id="{414C24F4-3128-F061-C6FA-7F5C0F2BB4F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3976" y="1141251"/>
            <a:ext cx="6949440" cy="5425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2133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AA70AD-75FB-2DA3-BDD3-F23684BF43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1.png" descr="Patrón de fondo&#10;&#10;Descripción generada automáticamente con confianza media">
            <a:extLst>
              <a:ext uri="{FF2B5EF4-FFF2-40B4-BE49-F238E27FC236}">
                <a16:creationId xmlns:a16="http://schemas.microsoft.com/office/drawing/2014/main" id="{841C7C2D-27CF-0AB8-6A60-75953A911F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637" y="446096"/>
            <a:ext cx="1502497" cy="301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" name="Conector recto 1">
            <a:extLst>
              <a:ext uri="{FF2B5EF4-FFF2-40B4-BE49-F238E27FC236}">
                <a16:creationId xmlns:a16="http://schemas.microsoft.com/office/drawing/2014/main" id="{24216AE6-6EC8-21C7-0880-5E7CA6CD0FF9}"/>
              </a:ext>
            </a:extLst>
          </p:cNvPr>
          <p:cNvCxnSpPr>
            <a:cxnSpLocks/>
          </p:cNvCxnSpPr>
          <p:nvPr/>
        </p:nvCxnSpPr>
        <p:spPr>
          <a:xfrm>
            <a:off x="470637" y="1574509"/>
            <a:ext cx="3442481" cy="0"/>
          </a:xfrm>
          <a:prstGeom prst="line">
            <a:avLst/>
          </a:prstGeom>
          <a:ln>
            <a:solidFill>
              <a:srgbClr val="00AA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ángulo 4">
            <a:extLst>
              <a:ext uri="{FF2B5EF4-FFF2-40B4-BE49-F238E27FC236}">
                <a16:creationId xmlns:a16="http://schemas.microsoft.com/office/drawing/2014/main" id="{A0C5021C-66A3-418A-64C6-F8CC5D6B9044}"/>
              </a:ext>
            </a:extLst>
          </p:cNvPr>
          <p:cNvSpPr/>
          <p:nvPr/>
        </p:nvSpPr>
        <p:spPr>
          <a:xfrm>
            <a:off x="0" y="6638544"/>
            <a:ext cx="9144000" cy="21945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8BD86D1F-929C-3467-664B-903409B26C94}"/>
              </a:ext>
            </a:extLst>
          </p:cNvPr>
          <p:cNvSpPr txBox="1"/>
          <p:nvPr/>
        </p:nvSpPr>
        <p:spPr>
          <a:xfrm>
            <a:off x="406629" y="1141252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/>
            <a:r>
              <a:rPr lang="es-ES" sz="2400" b="1" kern="100" dirty="0">
                <a:solidFill>
                  <a:schemeClr val="accent4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7. Análisis</a:t>
            </a:r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86047A3B-4F35-59E0-3571-3931E042DEAA}"/>
              </a:ext>
            </a:extLst>
          </p:cNvPr>
          <p:cNvSpPr/>
          <p:nvPr/>
        </p:nvSpPr>
        <p:spPr>
          <a:xfrm>
            <a:off x="4058268" y="87802"/>
            <a:ext cx="3026664" cy="102412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Diagrama relacional</a:t>
            </a:r>
          </a:p>
        </p:txBody>
      </p:sp>
      <p:sp>
        <p:nvSpPr>
          <p:cNvPr id="19" name="Marcador de número de diapositiva 18">
            <a:extLst>
              <a:ext uri="{FF2B5EF4-FFF2-40B4-BE49-F238E27FC236}">
                <a16:creationId xmlns:a16="http://schemas.microsoft.com/office/drawing/2014/main" id="{2B4DFA22-410D-2203-BAF9-D7166260EB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82B92-0E22-4CFF-9D39-6408405BDC1A}" type="slidenum">
              <a:rPr lang="es-ES" smtClean="0"/>
              <a:t>21</a:t>
            </a:fld>
            <a:endParaRPr lang="es-ES"/>
          </a:p>
        </p:txBody>
      </p:sp>
      <p:pic>
        <p:nvPicPr>
          <p:cNvPr id="3" name="Gráfico 2">
            <a:extLst>
              <a:ext uri="{FF2B5EF4-FFF2-40B4-BE49-F238E27FC236}">
                <a16:creationId xmlns:a16="http://schemas.microsoft.com/office/drawing/2014/main" id="{84052B1D-3EDE-CD0D-5D0F-7A011A86C5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70167" y="51916"/>
            <a:ext cx="1069517" cy="1069517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8DF77DB4-47C4-E678-6D1C-F25983A6AAD1}"/>
              </a:ext>
            </a:extLst>
          </p:cNvPr>
          <p:cNvSpPr txBox="1"/>
          <p:nvPr/>
        </p:nvSpPr>
        <p:spPr>
          <a:xfrm>
            <a:off x="3991896" y="6638544"/>
            <a:ext cx="515210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b="1" dirty="0">
                <a:solidFill>
                  <a:schemeClr val="bg1"/>
                </a:solidFill>
              </a:rPr>
              <a:t>Roberto Moreno Muñoz - Proyecto de Desarrollo de Aplicaciones Web - 2S2425</a:t>
            </a:r>
          </a:p>
        </p:txBody>
      </p:sp>
      <p:pic>
        <p:nvPicPr>
          <p:cNvPr id="8" name="Imagen 7" descr="Diagrama, Escala de tiempo&#10;&#10;El contenido generado por IA puede ser incorrecto.">
            <a:extLst>
              <a:ext uri="{FF2B5EF4-FFF2-40B4-BE49-F238E27FC236}">
                <a16:creationId xmlns:a16="http://schemas.microsoft.com/office/drawing/2014/main" id="{AB771484-D9D2-AB72-E507-3343CC6707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1876" y="1186560"/>
            <a:ext cx="6814963" cy="5393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9514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006B58-28B8-DFAA-87BC-399C520DBC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1.png" descr="Patrón de fondo&#10;&#10;Descripción generada automáticamente con confianza media">
            <a:extLst>
              <a:ext uri="{FF2B5EF4-FFF2-40B4-BE49-F238E27FC236}">
                <a16:creationId xmlns:a16="http://schemas.microsoft.com/office/drawing/2014/main" id="{56A99055-941E-C3DA-5A25-271E84E44E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637" y="446096"/>
            <a:ext cx="1502497" cy="301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" name="Conector recto 1">
            <a:extLst>
              <a:ext uri="{FF2B5EF4-FFF2-40B4-BE49-F238E27FC236}">
                <a16:creationId xmlns:a16="http://schemas.microsoft.com/office/drawing/2014/main" id="{876EEE90-AF47-7CBF-9B69-A1A9B3487DC5}"/>
              </a:ext>
            </a:extLst>
          </p:cNvPr>
          <p:cNvCxnSpPr>
            <a:cxnSpLocks/>
          </p:cNvCxnSpPr>
          <p:nvPr/>
        </p:nvCxnSpPr>
        <p:spPr>
          <a:xfrm>
            <a:off x="470637" y="1574509"/>
            <a:ext cx="3442481" cy="0"/>
          </a:xfrm>
          <a:prstGeom prst="line">
            <a:avLst/>
          </a:prstGeom>
          <a:ln>
            <a:solidFill>
              <a:srgbClr val="00AA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ángulo 4">
            <a:extLst>
              <a:ext uri="{FF2B5EF4-FFF2-40B4-BE49-F238E27FC236}">
                <a16:creationId xmlns:a16="http://schemas.microsoft.com/office/drawing/2014/main" id="{BCF3A79F-B734-7881-9F02-2C21D37A3992}"/>
              </a:ext>
            </a:extLst>
          </p:cNvPr>
          <p:cNvSpPr/>
          <p:nvPr/>
        </p:nvSpPr>
        <p:spPr>
          <a:xfrm>
            <a:off x="0" y="6638544"/>
            <a:ext cx="9144000" cy="21945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72C8CE9E-9FD3-54C3-F9DF-ADFAD727DCF4}"/>
              </a:ext>
            </a:extLst>
          </p:cNvPr>
          <p:cNvSpPr txBox="1"/>
          <p:nvPr/>
        </p:nvSpPr>
        <p:spPr>
          <a:xfrm>
            <a:off x="406629" y="1141252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/>
            <a:r>
              <a:rPr lang="es-ES" sz="2400" b="1" kern="100" dirty="0">
                <a:solidFill>
                  <a:schemeClr val="accent4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7. Análisis</a:t>
            </a:r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E76322E1-5F82-B971-5A9A-C703B81CB1B0}"/>
              </a:ext>
            </a:extLst>
          </p:cNvPr>
          <p:cNvSpPr/>
          <p:nvPr/>
        </p:nvSpPr>
        <p:spPr>
          <a:xfrm>
            <a:off x="4389120" y="747097"/>
            <a:ext cx="3026664" cy="102412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Requerimientos funcionales y no funcionales</a:t>
            </a:r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6060EE1C-B180-FE0E-505A-8AA6F16CEC83}"/>
              </a:ext>
            </a:extLst>
          </p:cNvPr>
          <p:cNvSpPr/>
          <p:nvPr/>
        </p:nvSpPr>
        <p:spPr>
          <a:xfrm>
            <a:off x="109728" y="1997072"/>
            <a:ext cx="3026664" cy="102412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Diagrama de Entidad-Relación</a:t>
            </a:r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B7D1391C-0410-C47E-4727-8B049DEAD4E3}"/>
              </a:ext>
            </a:extLst>
          </p:cNvPr>
          <p:cNvSpPr/>
          <p:nvPr/>
        </p:nvSpPr>
        <p:spPr>
          <a:xfrm>
            <a:off x="534645" y="5189327"/>
            <a:ext cx="3026664" cy="102412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Diagrama de clases</a:t>
            </a:r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4B593DCD-599E-E9CB-FED0-92320AF9CFEB}"/>
              </a:ext>
            </a:extLst>
          </p:cNvPr>
          <p:cNvSpPr/>
          <p:nvPr/>
        </p:nvSpPr>
        <p:spPr>
          <a:xfrm>
            <a:off x="298125" y="3962114"/>
            <a:ext cx="3026664" cy="102412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Diagrama de casos de uso</a:t>
            </a:r>
          </a:p>
        </p:txBody>
      </p:sp>
      <p:pic>
        <p:nvPicPr>
          <p:cNvPr id="3" name="Imagen 2" descr="Diagrama&#10;&#10;Descripción generada automáticamente">
            <a:extLst>
              <a:ext uri="{FF2B5EF4-FFF2-40B4-BE49-F238E27FC236}">
                <a16:creationId xmlns:a16="http://schemas.microsoft.com/office/drawing/2014/main" id="{093BDC59-A376-2CBF-1AD4-CDA9F082A1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7442" y="2204482"/>
            <a:ext cx="5086993" cy="313814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Marcador de número de diapositiva 13">
            <a:extLst>
              <a:ext uri="{FF2B5EF4-FFF2-40B4-BE49-F238E27FC236}">
                <a16:creationId xmlns:a16="http://schemas.microsoft.com/office/drawing/2014/main" id="{92F2AE61-B0C0-D735-9EA7-3E6CD86AE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82B92-0E22-4CFF-9D39-6408405BDC1A}" type="slidenum">
              <a:rPr lang="es-ES" smtClean="0"/>
              <a:t>22</a:t>
            </a:fld>
            <a:endParaRPr lang="es-ES"/>
          </a:p>
        </p:txBody>
      </p:sp>
      <p:pic>
        <p:nvPicPr>
          <p:cNvPr id="11" name="Gráfico 10">
            <a:extLst>
              <a:ext uri="{FF2B5EF4-FFF2-40B4-BE49-F238E27FC236}">
                <a16:creationId xmlns:a16="http://schemas.microsoft.com/office/drawing/2014/main" id="{E0BD3D7C-898E-7260-AA91-7B38C12687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870167" y="51916"/>
            <a:ext cx="1069517" cy="1069517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08D70951-724C-C2FD-A850-3A1004F5404B}"/>
              </a:ext>
            </a:extLst>
          </p:cNvPr>
          <p:cNvSpPr txBox="1"/>
          <p:nvPr/>
        </p:nvSpPr>
        <p:spPr>
          <a:xfrm>
            <a:off x="3991896" y="6638544"/>
            <a:ext cx="515210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b="1" dirty="0">
                <a:solidFill>
                  <a:schemeClr val="bg1"/>
                </a:solidFill>
              </a:rPr>
              <a:t>Roberto Moreno Muñoz - Proyecto de Desarrollo de Aplicaciones Web - 2S2425</a:t>
            </a:r>
          </a:p>
        </p:txBody>
      </p:sp>
    </p:spTree>
    <p:extLst>
      <p:ext uri="{BB962C8B-B14F-4D97-AF65-F5344CB8AC3E}">
        <p14:creationId xmlns:p14="http://schemas.microsoft.com/office/powerpoint/2010/main" val="33706104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AE89D4-CFE0-AFC3-59E8-CF2F78A630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1.png" descr="Patrón de fondo&#10;&#10;Descripción generada automáticamente con confianza media">
            <a:extLst>
              <a:ext uri="{FF2B5EF4-FFF2-40B4-BE49-F238E27FC236}">
                <a16:creationId xmlns:a16="http://schemas.microsoft.com/office/drawing/2014/main" id="{30F073ED-69FE-A169-FF77-943E221AED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637" y="446096"/>
            <a:ext cx="1502497" cy="301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" name="Conector recto 1">
            <a:extLst>
              <a:ext uri="{FF2B5EF4-FFF2-40B4-BE49-F238E27FC236}">
                <a16:creationId xmlns:a16="http://schemas.microsoft.com/office/drawing/2014/main" id="{2DC0DFE6-ED27-B536-4EBD-55FA94E6F423}"/>
              </a:ext>
            </a:extLst>
          </p:cNvPr>
          <p:cNvCxnSpPr>
            <a:cxnSpLocks/>
          </p:cNvCxnSpPr>
          <p:nvPr/>
        </p:nvCxnSpPr>
        <p:spPr>
          <a:xfrm>
            <a:off x="470637" y="1574509"/>
            <a:ext cx="3442481" cy="0"/>
          </a:xfrm>
          <a:prstGeom prst="line">
            <a:avLst/>
          </a:prstGeom>
          <a:ln>
            <a:solidFill>
              <a:srgbClr val="00AA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ángulo 4">
            <a:extLst>
              <a:ext uri="{FF2B5EF4-FFF2-40B4-BE49-F238E27FC236}">
                <a16:creationId xmlns:a16="http://schemas.microsoft.com/office/drawing/2014/main" id="{8BBE26FF-36C6-0346-866E-83F45C42FBAB}"/>
              </a:ext>
            </a:extLst>
          </p:cNvPr>
          <p:cNvSpPr/>
          <p:nvPr/>
        </p:nvSpPr>
        <p:spPr>
          <a:xfrm>
            <a:off x="0" y="6638544"/>
            <a:ext cx="9144000" cy="21945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295F42E8-E666-CC73-5426-D3248E57C86D}"/>
              </a:ext>
            </a:extLst>
          </p:cNvPr>
          <p:cNvSpPr txBox="1"/>
          <p:nvPr/>
        </p:nvSpPr>
        <p:spPr>
          <a:xfrm>
            <a:off x="406629" y="1141252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/>
            <a:r>
              <a:rPr lang="es-ES" sz="2400" b="1" kern="100" dirty="0">
                <a:solidFill>
                  <a:schemeClr val="accent4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8. Diseño</a:t>
            </a:r>
            <a:endParaRPr lang="es-ES" sz="2400" b="1" kern="100" dirty="0">
              <a:solidFill>
                <a:schemeClr val="accent4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4DCE88CB-DAE2-580E-09A5-24F0FC587D0D}"/>
              </a:ext>
            </a:extLst>
          </p:cNvPr>
          <p:cNvSpPr txBox="1"/>
          <p:nvPr/>
        </p:nvSpPr>
        <p:spPr>
          <a:xfrm>
            <a:off x="4283019" y="1205177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kern="100" dirty="0">
                <a:solidFill>
                  <a:schemeClr val="tx2">
                    <a:lumMod val="90000"/>
                    <a:lumOff val="10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Mockup</a:t>
            </a:r>
            <a:endParaRPr lang="es-ES" dirty="0"/>
          </a:p>
        </p:txBody>
      </p:sp>
      <p:sp>
        <p:nvSpPr>
          <p:cNvPr id="15" name="Marcador de número de diapositiva 14">
            <a:extLst>
              <a:ext uri="{FF2B5EF4-FFF2-40B4-BE49-F238E27FC236}">
                <a16:creationId xmlns:a16="http://schemas.microsoft.com/office/drawing/2014/main" id="{F9E6B129-F563-C0E7-3FE5-D3474D1426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82B92-0E22-4CFF-9D39-6408405BDC1A}" type="slidenum">
              <a:rPr lang="es-ES" smtClean="0"/>
              <a:t>23</a:t>
            </a:fld>
            <a:endParaRPr lang="es-ES"/>
          </a:p>
        </p:txBody>
      </p:sp>
      <p:pic>
        <p:nvPicPr>
          <p:cNvPr id="3" name="Gráfico 2">
            <a:extLst>
              <a:ext uri="{FF2B5EF4-FFF2-40B4-BE49-F238E27FC236}">
                <a16:creationId xmlns:a16="http://schemas.microsoft.com/office/drawing/2014/main" id="{E887389A-39E0-8208-F472-BED185071A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70167" y="51916"/>
            <a:ext cx="1069517" cy="1069517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46D64562-84C1-DECB-1F90-529B3562F3F4}"/>
              </a:ext>
            </a:extLst>
          </p:cNvPr>
          <p:cNvSpPr txBox="1"/>
          <p:nvPr/>
        </p:nvSpPr>
        <p:spPr>
          <a:xfrm>
            <a:off x="3991896" y="6638544"/>
            <a:ext cx="515210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b="1" dirty="0">
                <a:solidFill>
                  <a:schemeClr val="bg1"/>
                </a:solidFill>
              </a:rPr>
              <a:t>Roberto Moreno Muñoz - Proyecto de Desarrollo de Aplicaciones Web - 2S2425</a:t>
            </a:r>
          </a:p>
        </p:txBody>
      </p:sp>
    </p:spTree>
    <p:extLst>
      <p:ext uri="{BB962C8B-B14F-4D97-AF65-F5344CB8AC3E}">
        <p14:creationId xmlns:p14="http://schemas.microsoft.com/office/powerpoint/2010/main" val="19031959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FDCDDD-54E1-A9D3-3FDC-EDDBDB81E1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1.png" descr="Patrón de fondo&#10;&#10;Descripción generada automáticamente con confianza media">
            <a:extLst>
              <a:ext uri="{FF2B5EF4-FFF2-40B4-BE49-F238E27FC236}">
                <a16:creationId xmlns:a16="http://schemas.microsoft.com/office/drawing/2014/main" id="{1DBEA661-60FC-88A0-3ADE-5BB4419422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637" y="446096"/>
            <a:ext cx="1502497" cy="301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" name="Conector recto 1">
            <a:extLst>
              <a:ext uri="{FF2B5EF4-FFF2-40B4-BE49-F238E27FC236}">
                <a16:creationId xmlns:a16="http://schemas.microsoft.com/office/drawing/2014/main" id="{FA97573F-480E-8D37-2903-11CD1B9EE2F8}"/>
              </a:ext>
            </a:extLst>
          </p:cNvPr>
          <p:cNvCxnSpPr>
            <a:cxnSpLocks/>
          </p:cNvCxnSpPr>
          <p:nvPr/>
        </p:nvCxnSpPr>
        <p:spPr>
          <a:xfrm>
            <a:off x="470637" y="1574509"/>
            <a:ext cx="3442481" cy="0"/>
          </a:xfrm>
          <a:prstGeom prst="line">
            <a:avLst/>
          </a:prstGeom>
          <a:ln>
            <a:solidFill>
              <a:srgbClr val="00AA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ángulo 4">
            <a:extLst>
              <a:ext uri="{FF2B5EF4-FFF2-40B4-BE49-F238E27FC236}">
                <a16:creationId xmlns:a16="http://schemas.microsoft.com/office/drawing/2014/main" id="{8A65F3DD-C274-4147-D154-0FE172CA37ED}"/>
              </a:ext>
            </a:extLst>
          </p:cNvPr>
          <p:cNvSpPr/>
          <p:nvPr/>
        </p:nvSpPr>
        <p:spPr>
          <a:xfrm>
            <a:off x="0" y="6638544"/>
            <a:ext cx="9144000" cy="21945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193C04A6-F9A7-36CF-B62D-6BB1D30CE3F5}"/>
              </a:ext>
            </a:extLst>
          </p:cNvPr>
          <p:cNvSpPr txBox="1"/>
          <p:nvPr/>
        </p:nvSpPr>
        <p:spPr>
          <a:xfrm>
            <a:off x="406629" y="1141252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/>
            <a:r>
              <a:rPr lang="es-ES" sz="2400" b="1" kern="100" dirty="0">
                <a:solidFill>
                  <a:schemeClr val="accent4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8. Diseño</a:t>
            </a:r>
            <a:endParaRPr lang="es-ES" sz="2400" b="1" kern="100" dirty="0">
              <a:solidFill>
                <a:schemeClr val="accent4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Imagen 2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6D5B3AB0-82B7-1811-49EA-C89C5D995B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1877" y="1818220"/>
            <a:ext cx="4876800" cy="2302510"/>
          </a:xfrm>
          <a:prstGeom prst="rect">
            <a:avLst/>
          </a:prstGeom>
        </p:spPr>
      </p:pic>
      <p:pic>
        <p:nvPicPr>
          <p:cNvPr id="12" name="Imagen 11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4826D9B8-6B93-5617-639D-44AF3CB5A6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840" y="4257528"/>
            <a:ext cx="2292074" cy="1768980"/>
          </a:xfrm>
          <a:prstGeom prst="rect">
            <a:avLst/>
          </a:prstGeom>
        </p:spPr>
      </p:pic>
      <p:pic>
        <p:nvPicPr>
          <p:cNvPr id="13" name="Imagen 12" descr="Interfaz de usuario gráfica, Texto, Aplicación, Sitio web&#10;&#10;Descripción generada automáticamente">
            <a:extLst>
              <a:ext uri="{FF2B5EF4-FFF2-40B4-BE49-F238E27FC236}">
                <a16:creationId xmlns:a16="http://schemas.microsoft.com/office/drawing/2014/main" id="{D91382FB-03AE-65FC-7E2F-FE0B7C923E0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0030" y="4690997"/>
            <a:ext cx="3329940" cy="838200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56D3FABB-07B7-A4D7-5FF9-92DBA302CAA4}"/>
              </a:ext>
            </a:extLst>
          </p:cNvPr>
          <p:cNvSpPr txBox="1"/>
          <p:nvPr/>
        </p:nvSpPr>
        <p:spPr>
          <a:xfrm>
            <a:off x="4283019" y="1205177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 b="1" kern="100" dirty="0">
                <a:solidFill>
                  <a:schemeClr val="tx2">
                    <a:lumMod val="90000"/>
                    <a:lumOff val="10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Material </a:t>
            </a:r>
            <a:r>
              <a:rPr lang="es-ES" sz="1800" b="1" kern="100" dirty="0" err="1">
                <a:solidFill>
                  <a:schemeClr val="tx2">
                    <a:lumMod val="90000"/>
                    <a:lumOff val="10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Design</a:t>
            </a:r>
            <a:r>
              <a:rPr lang="es-ES" sz="1800" b="1" kern="100" dirty="0">
                <a:solidFill>
                  <a:schemeClr val="tx2">
                    <a:lumMod val="90000"/>
                    <a:lumOff val="10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3</a:t>
            </a:r>
            <a:endParaRPr lang="es-ES" dirty="0"/>
          </a:p>
        </p:txBody>
      </p:sp>
      <p:sp>
        <p:nvSpPr>
          <p:cNvPr id="17" name="Marcador de número de diapositiva 16">
            <a:extLst>
              <a:ext uri="{FF2B5EF4-FFF2-40B4-BE49-F238E27FC236}">
                <a16:creationId xmlns:a16="http://schemas.microsoft.com/office/drawing/2014/main" id="{87761712-D8D4-A5BA-42C1-5DDF34E868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82B92-0E22-4CFF-9D39-6408405BDC1A}" type="slidenum">
              <a:rPr lang="es-ES" smtClean="0"/>
              <a:t>24</a:t>
            </a:fld>
            <a:endParaRPr lang="es-ES"/>
          </a:p>
        </p:txBody>
      </p:sp>
      <p:pic>
        <p:nvPicPr>
          <p:cNvPr id="9" name="Gráfico 8">
            <a:extLst>
              <a:ext uri="{FF2B5EF4-FFF2-40B4-BE49-F238E27FC236}">
                <a16:creationId xmlns:a16="http://schemas.microsoft.com/office/drawing/2014/main" id="{98C17B28-D326-1ACA-C400-F47FE0F53A0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870167" y="51916"/>
            <a:ext cx="1069517" cy="1069517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D269F45C-97DF-188E-9C89-6AD1872A0C02}"/>
              </a:ext>
            </a:extLst>
          </p:cNvPr>
          <p:cNvSpPr txBox="1"/>
          <p:nvPr/>
        </p:nvSpPr>
        <p:spPr>
          <a:xfrm>
            <a:off x="3991896" y="6638544"/>
            <a:ext cx="515210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b="1" dirty="0">
                <a:solidFill>
                  <a:schemeClr val="bg1"/>
                </a:solidFill>
              </a:rPr>
              <a:t>Roberto Moreno Muñoz - Proyecto de Desarrollo de Aplicaciones Web - 2S2425</a:t>
            </a:r>
          </a:p>
        </p:txBody>
      </p:sp>
    </p:spTree>
    <p:extLst>
      <p:ext uri="{BB962C8B-B14F-4D97-AF65-F5344CB8AC3E}">
        <p14:creationId xmlns:p14="http://schemas.microsoft.com/office/powerpoint/2010/main" val="38075768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EC5CDE-691F-D547-BCC3-41E5877394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1.png" descr="Patrón de fondo&#10;&#10;Descripción generada automáticamente con confianza media">
            <a:extLst>
              <a:ext uri="{FF2B5EF4-FFF2-40B4-BE49-F238E27FC236}">
                <a16:creationId xmlns:a16="http://schemas.microsoft.com/office/drawing/2014/main" id="{FE9E5E67-AE6A-6B43-635D-E759824F7A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637" y="446096"/>
            <a:ext cx="1502497" cy="301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" name="Conector recto 1">
            <a:extLst>
              <a:ext uri="{FF2B5EF4-FFF2-40B4-BE49-F238E27FC236}">
                <a16:creationId xmlns:a16="http://schemas.microsoft.com/office/drawing/2014/main" id="{9046B81E-CB8F-B049-A34C-695CA144B56B}"/>
              </a:ext>
            </a:extLst>
          </p:cNvPr>
          <p:cNvCxnSpPr>
            <a:cxnSpLocks/>
          </p:cNvCxnSpPr>
          <p:nvPr/>
        </p:nvCxnSpPr>
        <p:spPr>
          <a:xfrm>
            <a:off x="470637" y="1574509"/>
            <a:ext cx="3442481" cy="0"/>
          </a:xfrm>
          <a:prstGeom prst="line">
            <a:avLst/>
          </a:prstGeom>
          <a:ln>
            <a:solidFill>
              <a:srgbClr val="00AA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ángulo 4">
            <a:extLst>
              <a:ext uri="{FF2B5EF4-FFF2-40B4-BE49-F238E27FC236}">
                <a16:creationId xmlns:a16="http://schemas.microsoft.com/office/drawing/2014/main" id="{18052C25-86CE-1429-0DE7-8A2DA8A83170}"/>
              </a:ext>
            </a:extLst>
          </p:cNvPr>
          <p:cNvSpPr/>
          <p:nvPr/>
        </p:nvSpPr>
        <p:spPr>
          <a:xfrm>
            <a:off x="0" y="6638544"/>
            <a:ext cx="9144000" cy="21945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42182577-75D0-1044-EBDA-A6FD6D739176}"/>
              </a:ext>
            </a:extLst>
          </p:cNvPr>
          <p:cNvSpPr txBox="1"/>
          <p:nvPr/>
        </p:nvSpPr>
        <p:spPr>
          <a:xfrm>
            <a:off x="406629" y="1141252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/>
            <a:r>
              <a:rPr lang="es-ES" sz="2400" b="1" kern="100" dirty="0">
                <a:solidFill>
                  <a:schemeClr val="accent4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8. Diseño</a:t>
            </a:r>
            <a:endParaRPr lang="es-ES" sz="2400" b="1" kern="100" dirty="0">
              <a:solidFill>
                <a:schemeClr val="accent4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F9379F4E-B440-30F5-753E-DB975915D2A3}"/>
              </a:ext>
            </a:extLst>
          </p:cNvPr>
          <p:cNvSpPr txBox="1"/>
          <p:nvPr/>
        </p:nvSpPr>
        <p:spPr>
          <a:xfrm>
            <a:off x="4283019" y="1229038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 b="1" kern="100" dirty="0">
                <a:solidFill>
                  <a:schemeClr val="tx2">
                    <a:lumMod val="90000"/>
                    <a:lumOff val="10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Bajo acoplamiento – Alta cohesión</a:t>
            </a:r>
            <a:endParaRPr lang="es-ES" dirty="0"/>
          </a:p>
        </p:txBody>
      </p:sp>
      <p:sp>
        <p:nvSpPr>
          <p:cNvPr id="18" name="Marcador de número de diapositiva 17">
            <a:extLst>
              <a:ext uri="{FF2B5EF4-FFF2-40B4-BE49-F238E27FC236}">
                <a16:creationId xmlns:a16="http://schemas.microsoft.com/office/drawing/2014/main" id="{D38F21E3-2AC7-291F-9CBE-B9E465080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82B92-0E22-4CFF-9D39-6408405BDC1A}" type="slidenum">
              <a:rPr lang="es-ES" smtClean="0"/>
              <a:t>25</a:t>
            </a:fld>
            <a:endParaRPr lang="es-ES"/>
          </a:p>
        </p:txBody>
      </p:sp>
      <p:pic>
        <p:nvPicPr>
          <p:cNvPr id="10" name="Imagen 9" descr="Diagrama&#10;&#10;El contenido generado por IA puede ser incorrecto.">
            <a:extLst>
              <a:ext uri="{FF2B5EF4-FFF2-40B4-BE49-F238E27FC236}">
                <a16:creationId xmlns:a16="http://schemas.microsoft.com/office/drawing/2014/main" id="{DD22BFF2-BB73-D049-7F94-0FD7BD47FB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4201" y="1809529"/>
            <a:ext cx="6195597" cy="4381880"/>
          </a:xfrm>
          <a:prstGeom prst="rect">
            <a:avLst/>
          </a:prstGeom>
        </p:spPr>
      </p:pic>
      <p:pic>
        <p:nvPicPr>
          <p:cNvPr id="11" name="Gráfico 10">
            <a:extLst>
              <a:ext uri="{FF2B5EF4-FFF2-40B4-BE49-F238E27FC236}">
                <a16:creationId xmlns:a16="http://schemas.microsoft.com/office/drawing/2014/main" id="{A8F367AB-4614-2B93-51C0-A0ED619F4D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870167" y="51916"/>
            <a:ext cx="1069517" cy="1069517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3A23ABFB-A1A9-0EC9-F1B6-FBE29A3F5487}"/>
              </a:ext>
            </a:extLst>
          </p:cNvPr>
          <p:cNvSpPr txBox="1"/>
          <p:nvPr/>
        </p:nvSpPr>
        <p:spPr>
          <a:xfrm>
            <a:off x="3991896" y="6638544"/>
            <a:ext cx="515210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b="1" dirty="0">
                <a:solidFill>
                  <a:schemeClr val="bg1"/>
                </a:solidFill>
              </a:rPr>
              <a:t>Roberto Moreno Muñoz - Proyecto de Desarrollo de Aplicaciones Web - 2S2425</a:t>
            </a:r>
          </a:p>
        </p:txBody>
      </p:sp>
    </p:spTree>
    <p:extLst>
      <p:ext uri="{BB962C8B-B14F-4D97-AF65-F5344CB8AC3E}">
        <p14:creationId xmlns:p14="http://schemas.microsoft.com/office/powerpoint/2010/main" val="17570901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1E64FC-82D8-481B-5DA9-61B641C9FF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1.png" descr="Patrón de fondo&#10;&#10;Descripción generada automáticamente con confianza media">
            <a:extLst>
              <a:ext uri="{FF2B5EF4-FFF2-40B4-BE49-F238E27FC236}">
                <a16:creationId xmlns:a16="http://schemas.microsoft.com/office/drawing/2014/main" id="{9B0F02B0-C32D-C8DF-1736-68940C6DE9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637" y="446096"/>
            <a:ext cx="1502497" cy="301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" name="Conector recto 1">
            <a:extLst>
              <a:ext uri="{FF2B5EF4-FFF2-40B4-BE49-F238E27FC236}">
                <a16:creationId xmlns:a16="http://schemas.microsoft.com/office/drawing/2014/main" id="{0C8A3E56-2288-A174-2107-2B15CB007C57}"/>
              </a:ext>
            </a:extLst>
          </p:cNvPr>
          <p:cNvCxnSpPr>
            <a:cxnSpLocks/>
          </p:cNvCxnSpPr>
          <p:nvPr/>
        </p:nvCxnSpPr>
        <p:spPr>
          <a:xfrm>
            <a:off x="470637" y="1574509"/>
            <a:ext cx="3442481" cy="0"/>
          </a:xfrm>
          <a:prstGeom prst="line">
            <a:avLst/>
          </a:prstGeom>
          <a:ln>
            <a:solidFill>
              <a:srgbClr val="00AA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ángulo 4">
            <a:extLst>
              <a:ext uri="{FF2B5EF4-FFF2-40B4-BE49-F238E27FC236}">
                <a16:creationId xmlns:a16="http://schemas.microsoft.com/office/drawing/2014/main" id="{E314AB29-701B-7EFD-0EC3-DC9A76AD0926}"/>
              </a:ext>
            </a:extLst>
          </p:cNvPr>
          <p:cNvSpPr/>
          <p:nvPr/>
        </p:nvSpPr>
        <p:spPr>
          <a:xfrm>
            <a:off x="0" y="6638544"/>
            <a:ext cx="9144000" cy="21945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175E556E-815C-EC66-9614-DA0239983D32}"/>
              </a:ext>
            </a:extLst>
          </p:cNvPr>
          <p:cNvSpPr txBox="1"/>
          <p:nvPr/>
        </p:nvSpPr>
        <p:spPr>
          <a:xfrm>
            <a:off x="406629" y="1141252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/>
            <a:r>
              <a:rPr lang="es-ES" sz="2400" b="1" kern="100" dirty="0">
                <a:solidFill>
                  <a:schemeClr val="accent4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8. Diseño</a:t>
            </a:r>
            <a:endParaRPr lang="es-ES" sz="2400" b="1" kern="100" dirty="0">
              <a:solidFill>
                <a:schemeClr val="accent4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38331C2A-F820-19F9-81FA-51292EEFC838}"/>
              </a:ext>
            </a:extLst>
          </p:cNvPr>
          <p:cNvSpPr txBox="1"/>
          <p:nvPr/>
        </p:nvSpPr>
        <p:spPr>
          <a:xfrm>
            <a:off x="4283019" y="1229038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 b="1" kern="100" dirty="0">
                <a:solidFill>
                  <a:schemeClr val="tx2">
                    <a:lumMod val="90000"/>
                    <a:lumOff val="10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Bajo acoplamiento – Alta cohesión</a:t>
            </a:r>
            <a:endParaRPr lang="es-ES" dirty="0"/>
          </a:p>
        </p:txBody>
      </p:sp>
      <p:sp>
        <p:nvSpPr>
          <p:cNvPr id="18" name="Marcador de número de diapositiva 17">
            <a:extLst>
              <a:ext uri="{FF2B5EF4-FFF2-40B4-BE49-F238E27FC236}">
                <a16:creationId xmlns:a16="http://schemas.microsoft.com/office/drawing/2014/main" id="{968C59AA-5292-EED3-3FA5-CEA3019B3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82B92-0E22-4CFF-9D39-6408405BDC1A}" type="slidenum">
              <a:rPr lang="es-ES" smtClean="0"/>
              <a:t>26</a:t>
            </a:fld>
            <a:endParaRPr lang="es-ES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BA7F399B-D87C-124A-CE37-A1CC849AA1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9543" y="1758715"/>
            <a:ext cx="6164913" cy="45499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Imagen 9" descr="Interfaz de usuario gráfica, Aplicación&#10;&#10;El contenido generado por IA puede ser incorrecto.">
            <a:extLst>
              <a:ext uri="{FF2B5EF4-FFF2-40B4-BE49-F238E27FC236}">
                <a16:creationId xmlns:a16="http://schemas.microsoft.com/office/drawing/2014/main" id="{2F6F329C-B48F-4F5D-9233-28DC475F72E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2784" y="7678"/>
            <a:ext cx="5857383" cy="1236905"/>
          </a:xfrm>
          <a:prstGeom prst="rect">
            <a:avLst/>
          </a:prstGeom>
        </p:spPr>
      </p:pic>
      <p:pic>
        <p:nvPicPr>
          <p:cNvPr id="11" name="Gráfico 10">
            <a:extLst>
              <a:ext uri="{FF2B5EF4-FFF2-40B4-BE49-F238E27FC236}">
                <a16:creationId xmlns:a16="http://schemas.microsoft.com/office/drawing/2014/main" id="{8AABBCC7-985C-57FE-4F9D-BC847FA901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870167" y="51916"/>
            <a:ext cx="1069517" cy="1069517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2C792DB4-7B01-E6A9-4CB5-7B3D13FA2752}"/>
              </a:ext>
            </a:extLst>
          </p:cNvPr>
          <p:cNvSpPr txBox="1"/>
          <p:nvPr/>
        </p:nvSpPr>
        <p:spPr>
          <a:xfrm>
            <a:off x="3991896" y="6638544"/>
            <a:ext cx="515210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b="1" dirty="0">
                <a:solidFill>
                  <a:schemeClr val="bg1"/>
                </a:solidFill>
              </a:rPr>
              <a:t>Roberto Moreno Muñoz - Proyecto de Desarrollo de Aplicaciones Web - 2S2425</a:t>
            </a:r>
          </a:p>
        </p:txBody>
      </p:sp>
    </p:spTree>
    <p:extLst>
      <p:ext uri="{BB962C8B-B14F-4D97-AF65-F5344CB8AC3E}">
        <p14:creationId xmlns:p14="http://schemas.microsoft.com/office/powerpoint/2010/main" val="28390602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E7E6A0-B0E9-CA6F-A9C5-A19F2A37C6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81CBC861-D351-A301-8A50-B537443BEA17}"/>
              </a:ext>
            </a:extLst>
          </p:cNvPr>
          <p:cNvSpPr txBox="1"/>
          <p:nvPr/>
        </p:nvSpPr>
        <p:spPr>
          <a:xfrm>
            <a:off x="642769" y="1836119"/>
            <a:ext cx="80047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/>
            <a:r>
              <a:rPr lang="es-ES" sz="2000" b="1" kern="100" dirty="0">
                <a:solidFill>
                  <a:schemeClr val="tx2">
                    <a:lumMod val="90000"/>
                    <a:lumOff val="10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Plan de pruebas</a:t>
            </a:r>
          </a:p>
        </p:txBody>
      </p:sp>
      <p:pic>
        <p:nvPicPr>
          <p:cNvPr id="4" name="image1.png" descr="Patrón de fondo&#10;&#10;Descripción generada automáticamente con confianza media">
            <a:extLst>
              <a:ext uri="{FF2B5EF4-FFF2-40B4-BE49-F238E27FC236}">
                <a16:creationId xmlns:a16="http://schemas.microsoft.com/office/drawing/2014/main" id="{7E7969ED-C941-F37D-A43B-16EA6542D4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637" y="446096"/>
            <a:ext cx="1502497" cy="301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" name="Conector recto 1">
            <a:extLst>
              <a:ext uri="{FF2B5EF4-FFF2-40B4-BE49-F238E27FC236}">
                <a16:creationId xmlns:a16="http://schemas.microsoft.com/office/drawing/2014/main" id="{4D1CA7FF-9B5A-50CA-7292-EA768B50606F}"/>
              </a:ext>
            </a:extLst>
          </p:cNvPr>
          <p:cNvCxnSpPr>
            <a:cxnSpLocks/>
          </p:cNvCxnSpPr>
          <p:nvPr/>
        </p:nvCxnSpPr>
        <p:spPr>
          <a:xfrm>
            <a:off x="470637" y="1574509"/>
            <a:ext cx="3442481" cy="0"/>
          </a:xfrm>
          <a:prstGeom prst="line">
            <a:avLst/>
          </a:prstGeom>
          <a:ln>
            <a:solidFill>
              <a:srgbClr val="00AA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ángulo 4">
            <a:extLst>
              <a:ext uri="{FF2B5EF4-FFF2-40B4-BE49-F238E27FC236}">
                <a16:creationId xmlns:a16="http://schemas.microsoft.com/office/drawing/2014/main" id="{C2151C98-62A9-22F6-5E47-CE44D36D44C3}"/>
              </a:ext>
            </a:extLst>
          </p:cNvPr>
          <p:cNvSpPr/>
          <p:nvPr/>
        </p:nvSpPr>
        <p:spPr>
          <a:xfrm>
            <a:off x="0" y="6638544"/>
            <a:ext cx="9144000" cy="21945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551C22F7-C10E-E7CF-C4EA-72185F75FAD6}"/>
              </a:ext>
            </a:extLst>
          </p:cNvPr>
          <p:cNvSpPr txBox="1"/>
          <p:nvPr/>
        </p:nvSpPr>
        <p:spPr>
          <a:xfrm>
            <a:off x="406629" y="1141252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/>
            <a:r>
              <a:rPr lang="es-ES" sz="2400" b="1" kern="100" dirty="0">
                <a:solidFill>
                  <a:schemeClr val="accent4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9. Pruebas</a:t>
            </a: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EFEA88B3-C7A7-0A2F-65FC-EC961877BA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1885" y="2380004"/>
            <a:ext cx="6583680" cy="3863413"/>
          </a:xfrm>
          <a:prstGeom prst="rect">
            <a:avLst/>
          </a:prstGeom>
        </p:spPr>
      </p:pic>
      <p:sp>
        <p:nvSpPr>
          <p:cNvPr id="15" name="Marcador de número de diapositiva 14">
            <a:extLst>
              <a:ext uri="{FF2B5EF4-FFF2-40B4-BE49-F238E27FC236}">
                <a16:creationId xmlns:a16="http://schemas.microsoft.com/office/drawing/2014/main" id="{7C3FFE75-356C-467A-43A4-02FEDA33CE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82B92-0E22-4CFF-9D39-6408405BDC1A}" type="slidenum">
              <a:rPr lang="es-ES" smtClean="0"/>
              <a:t>27</a:t>
            </a:fld>
            <a:endParaRPr lang="es-ES"/>
          </a:p>
        </p:txBody>
      </p:sp>
      <p:pic>
        <p:nvPicPr>
          <p:cNvPr id="9" name="Gráfico 8">
            <a:extLst>
              <a:ext uri="{FF2B5EF4-FFF2-40B4-BE49-F238E27FC236}">
                <a16:creationId xmlns:a16="http://schemas.microsoft.com/office/drawing/2014/main" id="{61AFD011-BBD5-13F6-60D0-6AB8734ED1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870167" y="51916"/>
            <a:ext cx="1069517" cy="1069517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9B9563AE-E512-7D28-D39F-1C6D89C4FDBF}"/>
              </a:ext>
            </a:extLst>
          </p:cNvPr>
          <p:cNvSpPr txBox="1"/>
          <p:nvPr/>
        </p:nvSpPr>
        <p:spPr>
          <a:xfrm>
            <a:off x="3991896" y="6638544"/>
            <a:ext cx="515210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b="1" dirty="0">
                <a:solidFill>
                  <a:schemeClr val="bg1"/>
                </a:solidFill>
              </a:rPr>
              <a:t>Roberto Moreno Muñoz - Proyecto de Desarrollo de Aplicaciones Web - 2S2425</a:t>
            </a:r>
          </a:p>
        </p:txBody>
      </p:sp>
    </p:spTree>
    <p:extLst>
      <p:ext uri="{BB962C8B-B14F-4D97-AF65-F5344CB8AC3E}">
        <p14:creationId xmlns:p14="http://schemas.microsoft.com/office/powerpoint/2010/main" val="31259545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FBD0F0-AEF4-2BE8-2A8D-3FE9103D2D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1.png" descr="Patrón de fondo&#10;&#10;Descripción generada automáticamente con confianza media">
            <a:extLst>
              <a:ext uri="{FF2B5EF4-FFF2-40B4-BE49-F238E27FC236}">
                <a16:creationId xmlns:a16="http://schemas.microsoft.com/office/drawing/2014/main" id="{EE28A74F-4CDC-1AE2-61D1-7757225488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637" y="446096"/>
            <a:ext cx="1502497" cy="301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" name="Conector recto 1">
            <a:extLst>
              <a:ext uri="{FF2B5EF4-FFF2-40B4-BE49-F238E27FC236}">
                <a16:creationId xmlns:a16="http://schemas.microsoft.com/office/drawing/2014/main" id="{2E941D7F-59C0-62F9-6AAB-35FA85BA3E63}"/>
              </a:ext>
            </a:extLst>
          </p:cNvPr>
          <p:cNvCxnSpPr>
            <a:cxnSpLocks/>
          </p:cNvCxnSpPr>
          <p:nvPr/>
        </p:nvCxnSpPr>
        <p:spPr>
          <a:xfrm>
            <a:off x="470637" y="1574509"/>
            <a:ext cx="3442481" cy="0"/>
          </a:xfrm>
          <a:prstGeom prst="line">
            <a:avLst/>
          </a:prstGeom>
          <a:ln>
            <a:solidFill>
              <a:srgbClr val="00AA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ángulo 4">
            <a:extLst>
              <a:ext uri="{FF2B5EF4-FFF2-40B4-BE49-F238E27FC236}">
                <a16:creationId xmlns:a16="http://schemas.microsoft.com/office/drawing/2014/main" id="{01BD2694-07F5-ADFC-6F38-A924780BF834}"/>
              </a:ext>
            </a:extLst>
          </p:cNvPr>
          <p:cNvSpPr/>
          <p:nvPr/>
        </p:nvSpPr>
        <p:spPr>
          <a:xfrm>
            <a:off x="0" y="6638544"/>
            <a:ext cx="9144000" cy="21945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525F2725-A844-22F5-49DB-90DE55A85131}"/>
              </a:ext>
            </a:extLst>
          </p:cNvPr>
          <p:cNvSpPr txBox="1"/>
          <p:nvPr/>
        </p:nvSpPr>
        <p:spPr>
          <a:xfrm>
            <a:off x="406629" y="1141252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/>
            <a:r>
              <a:rPr lang="es-ES" sz="2400" b="1" kern="100" dirty="0">
                <a:solidFill>
                  <a:schemeClr val="accent4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9. Pruebas</a:t>
            </a:r>
          </a:p>
        </p:txBody>
      </p:sp>
      <p:pic>
        <p:nvPicPr>
          <p:cNvPr id="10242" name="Picture 2" descr="SonarSource Reviews, Ratings &amp; Features 2024 | Gartner Peer Insights">
            <a:extLst>
              <a:ext uri="{FF2B5EF4-FFF2-40B4-BE49-F238E27FC236}">
                <a16:creationId xmlns:a16="http://schemas.microsoft.com/office/drawing/2014/main" id="{F19F2F50-BBCA-466C-CBFC-881828149E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095" y="1941100"/>
            <a:ext cx="2323338" cy="88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Marcador de número de diapositiva 13">
            <a:extLst>
              <a:ext uri="{FF2B5EF4-FFF2-40B4-BE49-F238E27FC236}">
                <a16:creationId xmlns:a16="http://schemas.microsoft.com/office/drawing/2014/main" id="{CF161038-E9A1-9861-8378-DE5EE6B1B7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82B92-0E22-4CFF-9D39-6408405BDC1A}" type="slidenum">
              <a:rPr lang="es-ES" smtClean="0"/>
              <a:t>28</a:t>
            </a:fld>
            <a:endParaRPr lang="es-ES"/>
          </a:p>
        </p:txBody>
      </p:sp>
      <p:pic>
        <p:nvPicPr>
          <p:cNvPr id="3" name="Gráfico 2">
            <a:extLst>
              <a:ext uri="{FF2B5EF4-FFF2-40B4-BE49-F238E27FC236}">
                <a16:creationId xmlns:a16="http://schemas.microsoft.com/office/drawing/2014/main" id="{6E946197-27B6-F095-A72F-B9387D6412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870167" y="51916"/>
            <a:ext cx="1069517" cy="1069517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2618EE73-9B6F-9475-4744-10563F95B045}"/>
              </a:ext>
            </a:extLst>
          </p:cNvPr>
          <p:cNvSpPr txBox="1"/>
          <p:nvPr/>
        </p:nvSpPr>
        <p:spPr>
          <a:xfrm>
            <a:off x="3991896" y="6638544"/>
            <a:ext cx="515210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b="1" dirty="0">
                <a:solidFill>
                  <a:schemeClr val="bg1"/>
                </a:solidFill>
              </a:rPr>
              <a:t>Roberto Moreno Muñoz - Proyecto de Desarrollo de Aplicaciones Web - 2S2425</a:t>
            </a:r>
          </a:p>
        </p:txBody>
      </p:sp>
      <p:pic>
        <p:nvPicPr>
          <p:cNvPr id="12" name="Imagen 11" descr="Texto&#10;&#10;El contenido generado por IA puede ser incorrecto.">
            <a:extLst>
              <a:ext uri="{FF2B5EF4-FFF2-40B4-BE49-F238E27FC236}">
                <a16:creationId xmlns:a16="http://schemas.microsoft.com/office/drawing/2014/main" id="{C5C4D07D-49D1-C97A-6893-C3775D3018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9733" y="2995058"/>
            <a:ext cx="8719951" cy="3330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1258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F7CD3A-8F17-8BF2-0F67-8EBEE4DB77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1.png" descr="Patrón de fondo&#10;&#10;Descripción generada automáticamente con confianza media">
            <a:extLst>
              <a:ext uri="{FF2B5EF4-FFF2-40B4-BE49-F238E27FC236}">
                <a16:creationId xmlns:a16="http://schemas.microsoft.com/office/drawing/2014/main" id="{C9822B99-95AF-E528-F961-04918E27FC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637" y="446096"/>
            <a:ext cx="1502497" cy="301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" name="Conector recto 1">
            <a:extLst>
              <a:ext uri="{FF2B5EF4-FFF2-40B4-BE49-F238E27FC236}">
                <a16:creationId xmlns:a16="http://schemas.microsoft.com/office/drawing/2014/main" id="{84D268E0-A9A3-6AF6-80A8-AFCD9E7E40D7}"/>
              </a:ext>
            </a:extLst>
          </p:cNvPr>
          <p:cNvCxnSpPr>
            <a:cxnSpLocks/>
          </p:cNvCxnSpPr>
          <p:nvPr/>
        </p:nvCxnSpPr>
        <p:spPr>
          <a:xfrm>
            <a:off x="470637" y="1574509"/>
            <a:ext cx="3442481" cy="0"/>
          </a:xfrm>
          <a:prstGeom prst="line">
            <a:avLst/>
          </a:prstGeom>
          <a:ln>
            <a:solidFill>
              <a:srgbClr val="00AA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ángulo 4">
            <a:extLst>
              <a:ext uri="{FF2B5EF4-FFF2-40B4-BE49-F238E27FC236}">
                <a16:creationId xmlns:a16="http://schemas.microsoft.com/office/drawing/2014/main" id="{6B4567A1-288D-5345-132C-B2CF1EED6704}"/>
              </a:ext>
            </a:extLst>
          </p:cNvPr>
          <p:cNvSpPr/>
          <p:nvPr/>
        </p:nvSpPr>
        <p:spPr>
          <a:xfrm>
            <a:off x="0" y="6638544"/>
            <a:ext cx="9144000" cy="21945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7E494811-1E0F-82F2-AEFE-0F6D2D4E273D}"/>
              </a:ext>
            </a:extLst>
          </p:cNvPr>
          <p:cNvSpPr txBox="1"/>
          <p:nvPr/>
        </p:nvSpPr>
        <p:spPr>
          <a:xfrm>
            <a:off x="406629" y="1141252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/>
            <a:r>
              <a:rPr lang="es-ES" sz="2400" b="1" kern="100" dirty="0">
                <a:solidFill>
                  <a:schemeClr val="accent4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10. Demostración</a:t>
            </a:r>
            <a:endParaRPr lang="es-ES" sz="2400" b="1" kern="100" dirty="0">
              <a:solidFill>
                <a:schemeClr val="accent4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3" name="Marcador de número de diapositiva 12">
            <a:extLst>
              <a:ext uri="{FF2B5EF4-FFF2-40B4-BE49-F238E27FC236}">
                <a16:creationId xmlns:a16="http://schemas.microsoft.com/office/drawing/2014/main" id="{7153D01C-8270-5C98-9D96-1F0A30EDD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82B92-0E22-4CFF-9D39-6408405BDC1A}" type="slidenum">
              <a:rPr lang="es-ES" smtClean="0"/>
              <a:t>29</a:t>
            </a:fld>
            <a:endParaRPr lang="es-ES"/>
          </a:p>
        </p:txBody>
      </p:sp>
      <p:pic>
        <p:nvPicPr>
          <p:cNvPr id="3" name="Gráfico 2">
            <a:extLst>
              <a:ext uri="{FF2B5EF4-FFF2-40B4-BE49-F238E27FC236}">
                <a16:creationId xmlns:a16="http://schemas.microsoft.com/office/drawing/2014/main" id="{CA178D29-0B33-F3F0-3391-28601B249D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70167" y="51916"/>
            <a:ext cx="1069517" cy="1069517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B5BB391D-7ABC-F6B8-EF64-8A34F317F456}"/>
              </a:ext>
            </a:extLst>
          </p:cNvPr>
          <p:cNvSpPr txBox="1"/>
          <p:nvPr/>
        </p:nvSpPr>
        <p:spPr>
          <a:xfrm>
            <a:off x="3991896" y="6638544"/>
            <a:ext cx="515210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b="1" dirty="0">
                <a:solidFill>
                  <a:schemeClr val="bg1"/>
                </a:solidFill>
              </a:rPr>
              <a:t>Roberto Moreno Muñoz - Proyecto de Desarrollo de Aplicaciones Web - 2S2425</a:t>
            </a:r>
          </a:p>
        </p:txBody>
      </p:sp>
      <p:pic>
        <p:nvPicPr>
          <p:cNvPr id="12" name="Imagen 11" descr="Interfaz de usuario gráfica, Aplicación&#10;&#10;El contenido generado por IA puede ser incorrecto.">
            <a:extLst>
              <a:ext uri="{FF2B5EF4-FFF2-40B4-BE49-F238E27FC236}">
                <a16:creationId xmlns:a16="http://schemas.microsoft.com/office/drawing/2014/main" id="{A72DDBF6-1C72-FA6C-01B0-889E1B29853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995" y="1950957"/>
            <a:ext cx="8168557" cy="4339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9945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61E7C3-4D0D-84F3-089B-11B8950D7F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1.png" descr="Patrón de fondo&#10;&#10;Descripción generada automáticamente con confianza media">
            <a:extLst>
              <a:ext uri="{FF2B5EF4-FFF2-40B4-BE49-F238E27FC236}">
                <a16:creationId xmlns:a16="http://schemas.microsoft.com/office/drawing/2014/main" id="{1864E29D-8173-5C6F-1912-18822053C6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637" y="446096"/>
            <a:ext cx="1502497" cy="301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" name="Conector recto 1">
            <a:extLst>
              <a:ext uri="{FF2B5EF4-FFF2-40B4-BE49-F238E27FC236}">
                <a16:creationId xmlns:a16="http://schemas.microsoft.com/office/drawing/2014/main" id="{B1F09839-216D-6E0C-00C9-E75E85BC283D}"/>
              </a:ext>
            </a:extLst>
          </p:cNvPr>
          <p:cNvCxnSpPr>
            <a:cxnSpLocks/>
          </p:cNvCxnSpPr>
          <p:nvPr/>
        </p:nvCxnSpPr>
        <p:spPr>
          <a:xfrm>
            <a:off x="470637" y="1574509"/>
            <a:ext cx="3442481" cy="0"/>
          </a:xfrm>
          <a:prstGeom prst="line">
            <a:avLst/>
          </a:prstGeom>
          <a:ln>
            <a:solidFill>
              <a:srgbClr val="00AA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ángulo 4">
            <a:extLst>
              <a:ext uri="{FF2B5EF4-FFF2-40B4-BE49-F238E27FC236}">
                <a16:creationId xmlns:a16="http://schemas.microsoft.com/office/drawing/2014/main" id="{0FC698BE-E142-CDAE-F4B7-61EE8061C81C}"/>
              </a:ext>
            </a:extLst>
          </p:cNvPr>
          <p:cNvSpPr/>
          <p:nvPr/>
        </p:nvSpPr>
        <p:spPr>
          <a:xfrm>
            <a:off x="0" y="6638544"/>
            <a:ext cx="9144000" cy="21945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9EB9A0D7-4F82-0C6F-DB62-31A1CBB4E4E6}"/>
              </a:ext>
            </a:extLst>
          </p:cNvPr>
          <p:cNvSpPr txBox="1"/>
          <p:nvPr/>
        </p:nvSpPr>
        <p:spPr>
          <a:xfrm>
            <a:off x="406629" y="1141252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/>
            <a:r>
              <a:rPr lang="es-ES" sz="2400" b="1" kern="100" dirty="0">
                <a:solidFill>
                  <a:schemeClr val="accent4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1. Motivación</a:t>
            </a:r>
          </a:p>
        </p:txBody>
      </p:sp>
      <p:pic>
        <p:nvPicPr>
          <p:cNvPr id="1032" name="Picture 8" descr="192.300+ Signo De Interrogación Fotografías de stock, fotos e imágenes  libres de derechos - iStock | Pregunta, Dudas, Interrogacion">
            <a:extLst>
              <a:ext uri="{FF2B5EF4-FFF2-40B4-BE49-F238E27FC236}">
                <a16:creationId xmlns:a16="http://schemas.microsoft.com/office/drawing/2014/main" id="{F8D4473F-7C98-283A-CF9B-5ED4D6E771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3041" y="1602917"/>
            <a:ext cx="1850242" cy="1481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esta de la compra saludable por 30 € ¿Es posible? - De Rechupete">
            <a:extLst>
              <a:ext uri="{FF2B5EF4-FFF2-40B4-BE49-F238E27FC236}">
                <a16:creationId xmlns:a16="http://schemas.microsoft.com/office/drawing/2014/main" id="{5F0CD53F-CC2E-0F0B-FC6B-D2F2687CD3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637" y="2873603"/>
            <a:ext cx="4101363" cy="2724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Marcador de número de diapositiva 12">
            <a:extLst>
              <a:ext uri="{FF2B5EF4-FFF2-40B4-BE49-F238E27FC236}">
                <a16:creationId xmlns:a16="http://schemas.microsoft.com/office/drawing/2014/main" id="{3F1BE721-66BD-0867-6353-9D7BBC3C3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82B92-0E22-4CFF-9D39-6408405BDC1A}" type="slidenum">
              <a:rPr lang="es-ES" smtClean="0"/>
              <a:t>3</a:t>
            </a:fld>
            <a:endParaRPr lang="es-ES"/>
          </a:p>
        </p:txBody>
      </p:sp>
      <p:pic>
        <p:nvPicPr>
          <p:cNvPr id="9" name="Gráfico 8">
            <a:extLst>
              <a:ext uri="{FF2B5EF4-FFF2-40B4-BE49-F238E27FC236}">
                <a16:creationId xmlns:a16="http://schemas.microsoft.com/office/drawing/2014/main" id="{C0CD134F-4FFD-D6BE-913C-25B30AC34F4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870167" y="51916"/>
            <a:ext cx="1069517" cy="1069517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227D385C-44BA-0FD6-71B4-D99E06511EAB}"/>
              </a:ext>
            </a:extLst>
          </p:cNvPr>
          <p:cNvSpPr txBox="1"/>
          <p:nvPr/>
        </p:nvSpPr>
        <p:spPr>
          <a:xfrm>
            <a:off x="3991896" y="6638544"/>
            <a:ext cx="515210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b="1" dirty="0">
                <a:solidFill>
                  <a:schemeClr val="bg1"/>
                </a:solidFill>
              </a:rPr>
              <a:t>Roberto Moreno Muñoz - Proyecto de Desarrollo de Aplicaciones Web - 2S2425</a:t>
            </a:r>
          </a:p>
        </p:txBody>
      </p:sp>
    </p:spTree>
    <p:extLst>
      <p:ext uri="{BB962C8B-B14F-4D97-AF65-F5344CB8AC3E}">
        <p14:creationId xmlns:p14="http://schemas.microsoft.com/office/powerpoint/2010/main" val="12136343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FBAD2D-991B-4160-BEC9-533A9FAE7C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1.png" descr="Patrón de fondo&#10;&#10;Descripción generada automáticamente con confianza media">
            <a:extLst>
              <a:ext uri="{FF2B5EF4-FFF2-40B4-BE49-F238E27FC236}">
                <a16:creationId xmlns:a16="http://schemas.microsoft.com/office/drawing/2014/main" id="{23CA2581-4DBB-BE0E-84FF-74630AA620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637" y="446096"/>
            <a:ext cx="1502497" cy="301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" name="Conector recto 1">
            <a:extLst>
              <a:ext uri="{FF2B5EF4-FFF2-40B4-BE49-F238E27FC236}">
                <a16:creationId xmlns:a16="http://schemas.microsoft.com/office/drawing/2014/main" id="{90FD4BC9-E8C1-63AE-4DA0-0E9000AFC92B}"/>
              </a:ext>
            </a:extLst>
          </p:cNvPr>
          <p:cNvCxnSpPr>
            <a:cxnSpLocks/>
          </p:cNvCxnSpPr>
          <p:nvPr/>
        </p:nvCxnSpPr>
        <p:spPr>
          <a:xfrm>
            <a:off x="470637" y="1574509"/>
            <a:ext cx="3442481" cy="0"/>
          </a:xfrm>
          <a:prstGeom prst="line">
            <a:avLst/>
          </a:prstGeom>
          <a:ln>
            <a:solidFill>
              <a:srgbClr val="00AA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ángulo 4">
            <a:extLst>
              <a:ext uri="{FF2B5EF4-FFF2-40B4-BE49-F238E27FC236}">
                <a16:creationId xmlns:a16="http://schemas.microsoft.com/office/drawing/2014/main" id="{F38673C2-6C49-CB39-5C4C-EDF275035D4D}"/>
              </a:ext>
            </a:extLst>
          </p:cNvPr>
          <p:cNvSpPr/>
          <p:nvPr/>
        </p:nvSpPr>
        <p:spPr>
          <a:xfrm>
            <a:off x="0" y="6638544"/>
            <a:ext cx="9144000" cy="21945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B9DD8785-B721-F319-A456-9826C88E1AFC}"/>
              </a:ext>
            </a:extLst>
          </p:cNvPr>
          <p:cNvSpPr txBox="1"/>
          <p:nvPr/>
        </p:nvSpPr>
        <p:spPr>
          <a:xfrm>
            <a:off x="406628" y="1141252"/>
            <a:ext cx="529608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/>
            <a:r>
              <a:rPr lang="es-ES" sz="2400" b="1" kern="100" dirty="0">
                <a:solidFill>
                  <a:schemeClr val="accent4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11. Conclusiones y vías futuras</a:t>
            </a:r>
            <a:endParaRPr lang="es-ES" sz="2400" b="1" kern="100" dirty="0">
              <a:solidFill>
                <a:schemeClr val="accent4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4" name="Marcador de número de diapositiva 13">
            <a:extLst>
              <a:ext uri="{FF2B5EF4-FFF2-40B4-BE49-F238E27FC236}">
                <a16:creationId xmlns:a16="http://schemas.microsoft.com/office/drawing/2014/main" id="{9FFA8579-1371-5E2A-27E6-B09ECCAB38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82B92-0E22-4CFF-9D39-6408405BDC1A}" type="slidenum">
              <a:rPr lang="es-ES" smtClean="0"/>
              <a:t>30</a:t>
            </a:fld>
            <a:endParaRPr lang="es-ES"/>
          </a:p>
        </p:txBody>
      </p:sp>
      <p:pic>
        <p:nvPicPr>
          <p:cNvPr id="10" name="Gráfico 9">
            <a:extLst>
              <a:ext uri="{FF2B5EF4-FFF2-40B4-BE49-F238E27FC236}">
                <a16:creationId xmlns:a16="http://schemas.microsoft.com/office/drawing/2014/main" id="{B783936F-F52D-C190-676B-DD7A897B4F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70167" y="51916"/>
            <a:ext cx="1069517" cy="1069517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210F11F0-3F2E-4915-A31B-CCDF7F049817}"/>
              </a:ext>
            </a:extLst>
          </p:cNvPr>
          <p:cNvSpPr txBox="1"/>
          <p:nvPr/>
        </p:nvSpPr>
        <p:spPr>
          <a:xfrm>
            <a:off x="3991896" y="6638544"/>
            <a:ext cx="515210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b="1" dirty="0">
                <a:solidFill>
                  <a:schemeClr val="bg1"/>
                </a:solidFill>
              </a:rPr>
              <a:t>Roberto Moreno Muñoz - Proyecto de Desarrollo de Aplicaciones Web - 2S2425</a:t>
            </a:r>
          </a:p>
        </p:txBody>
      </p:sp>
    </p:spTree>
    <p:extLst>
      <p:ext uri="{BB962C8B-B14F-4D97-AF65-F5344CB8AC3E}">
        <p14:creationId xmlns:p14="http://schemas.microsoft.com/office/powerpoint/2010/main" val="30145804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B893E1-C610-BD1A-8F34-144ADEA7F6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1.png" descr="Patrón de fondo&#10;&#10;Descripción generada automáticamente con confianza media">
            <a:extLst>
              <a:ext uri="{FF2B5EF4-FFF2-40B4-BE49-F238E27FC236}">
                <a16:creationId xmlns:a16="http://schemas.microsoft.com/office/drawing/2014/main" id="{98F75D42-72E1-92C7-029B-E83211906C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637" y="446096"/>
            <a:ext cx="1502497" cy="301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" name="Conector recto 1">
            <a:extLst>
              <a:ext uri="{FF2B5EF4-FFF2-40B4-BE49-F238E27FC236}">
                <a16:creationId xmlns:a16="http://schemas.microsoft.com/office/drawing/2014/main" id="{D5008969-0FFE-9B2C-4BF8-AB78B3CF7F3E}"/>
              </a:ext>
            </a:extLst>
          </p:cNvPr>
          <p:cNvCxnSpPr>
            <a:cxnSpLocks/>
          </p:cNvCxnSpPr>
          <p:nvPr/>
        </p:nvCxnSpPr>
        <p:spPr>
          <a:xfrm>
            <a:off x="470637" y="1574509"/>
            <a:ext cx="3442481" cy="0"/>
          </a:xfrm>
          <a:prstGeom prst="line">
            <a:avLst/>
          </a:prstGeom>
          <a:ln>
            <a:solidFill>
              <a:srgbClr val="00AA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ángulo 4">
            <a:extLst>
              <a:ext uri="{FF2B5EF4-FFF2-40B4-BE49-F238E27FC236}">
                <a16:creationId xmlns:a16="http://schemas.microsoft.com/office/drawing/2014/main" id="{99734F2E-CE7B-EC96-A51F-ABF75CC5B17A}"/>
              </a:ext>
            </a:extLst>
          </p:cNvPr>
          <p:cNvSpPr/>
          <p:nvPr/>
        </p:nvSpPr>
        <p:spPr>
          <a:xfrm>
            <a:off x="0" y="6638544"/>
            <a:ext cx="9144000" cy="21945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D092D016-D3EC-C92E-F343-2CD371EB3552}"/>
              </a:ext>
            </a:extLst>
          </p:cNvPr>
          <p:cNvSpPr txBox="1"/>
          <p:nvPr/>
        </p:nvSpPr>
        <p:spPr>
          <a:xfrm>
            <a:off x="406629" y="1141252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/>
            <a:r>
              <a:rPr lang="es-ES" sz="2400" b="1" kern="100" dirty="0">
                <a:solidFill>
                  <a:schemeClr val="accent4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1. Motivación</a:t>
            </a:r>
          </a:p>
        </p:txBody>
      </p:sp>
      <p:pic>
        <p:nvPicPr>
          <p:cNvPr id="1026" name="Picture 2" descr="Google ofrece un curso gratuito de Android y Kotlin para aprender a  programar aplicaciones sin ninguna experiencia previa">
            <a:extLst>
              <a:ext uri="{FF2B5EF4-FFF2-40B4-BE49-F238E27FC236}">
                <a16:creationId xmlns:a16="http://schemas.microsoft.com/office/drawing/2014/main" id="{69405EB9-B43E-F929-13F9-BA20678A50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4048" y="2343618"/>
            <a:ext cx="3891611" cy="2594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192.300+ Signo De Interrogación Fotografías de stock, fotos e imágenes  libres de derechos - iStock | Pregunta, Dudas, Interrogacion">
            <a:extLst>
              <a:ext uri="{FF2B5EF4-FFF2-40B4-BE49-F238E27FC236}">
                <a16:creationId xmlns:a16="http://schemas.microsoft.com/office/drawing/2014/main" id="{F6E13FFF-7DA4-F763-C3D6-75448E8FF7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3041" y="1602917"/>
            <a:ext cx="1850242" cy="1481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esta de la compra saludable por 30 € ¿Es posible? - De Rechupete">
            <a:extLst>
              <a:ext uri="{FF2B5EF4-FFF2-40B4-BE49-F238E27FC236}">
                <a16:creationId xmlns:a16="http://schemas.microsoft.com/office/drawing/2014/main" id="{8186D7E1-125A-0037-0E0C-47A2B34293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637" y="2873603"/>
            <a:ext cx="4101363" cy="2724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191D6B18-E934-6667-B712-ECF0D6DF3B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57298" y="4865507"/>
            <a:ext cx="1268214" cy="1773037"/>
          </a:xfrm>
          <a:prstGeom prst="rect">
            <a:avLst/>
          </a:prstGeom>
        </p:spPr>
      </p:pic>
      <p:sp>
        <p:nvSpPr>
          <p:cNvPr id="11" name="Marcador de número de diapositiva 10">
            <a:extLst>
              <a:ext uri="{FF2B5EF4-FFF2-40B4-BE49-F238E27FC236}">
                <a16:creationId xmlns:a16="http://schemas.microsoft.com/office/drawing/2014/main" id="{9462ACC6-4824-C7C7-1A91-45ADCA4EAD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82B92-0E22-4CFF-9D39-6408405BDC1A}" type="slidenum">
              <a:rPr lang="es-ES" smtClean="0"/>
              <a:t>4</a:t>
            </a:fld>
            <a:endParaRPr lang="es-ES"/>
          </a:p>
        </p:txBody>
      </p:sp>
      <p:pic>
        <p:nvPicPr>
          <p:cNvPr id="3" name="Gráfico 2">
            <a:extLst>
              <a:ext uri="{FF2B5EF4-FFF2-40B4-BE49-F238E27FC236}">
                <a16:creationId xmlns:a16="http://schemas.microsoft.com/office/drawing/2014/main" id="{15F622C8-080E-F3DD-3CF7-4040BB17BE3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870167" y="51916"/>
            <a:ext cx="1069517" cy="1069517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89813C08-3BA8-123F-1D71-2C41E33CA03D}"/>
              </a:ext>
            </a:extLst>
          </p:cNvPr>
          <p:cNvSpPr txBox="1"/>
          <p:nvPr/>
        </p:nvSpPr>
        <p:spPr>
          <a:xfrm>
            <a:off x="3991896" y="6638544"/>
            <a:ext cx="515210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b="1" dirty="0">
                <a:solidFill>
                  <a:schemeClr val="bg1"/>
                </a:solidFill>
              </a:rPr>
              <a:t>Roberto Moreno Muñoz - Proyecto de Desarrollo de Aplicaciones Web - 2S2425</a:t>
            </a:r>
          </a:p>
        </p:txBody>
      </p:sp>
    </p:spTree>
    <p:extLst>
      <p:ext uri="{BB962C8B-B14F-4D97-AF65-F5344CB8AC3E}">
        <p14:creationId xmlns:p14="http://schemas.microsoft.com/office/powerpoint/2010/main" val="12822754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952982-E7F4-6A7D-3599-97FA13CA75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64895B77-C707-0445-329F-734C16E194D6}"/>
              </a:ext>
            </a:extLst>
          </p:cNvPr>
          <p:cNvSpPr txBox="1"/>
          <p:nvPr/>
        </p:nvSpPr>
        <p:spPr>
          <a:xfrm>
            <a:off x="569617" y="1997072"/>
            <a:ext cx="80047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/>
            <a:r>
              <a:rPr lang="es-ES" sz="2000" b="1" kern="100" dirty="0">
                <a:solidFill>
                  <a:schemeClr val="tx2">
                    <a:lumMod val="90000"/>
                    <a:lumOff val="10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OG-01 Planificación integral de la compra semanal</a:t>
            </a:r>
          </a:p>
        </p:txBody>
      </p:sp>
      <p:pic>
        <p:nvPicPr>
          <p:cNvPr id="4" name="image1.png" descr="Patrón de fondo&#10;&#10;Descripción generada automáticamente con confianza media">
            <a:extLst>
              <a:ext uri="{FF2B5EF4-FFF2-40B4-BE49-F238E27FC236}">
                <a16:creationId xmlns:a16="http://schemas.microsoft.com/office/drawing/2014/main" id="{C79395F3-DD87-0FD3-C105-6A6A51B514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637" y="446096"/>
            <a:ext cx="1502497" cy="301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" name="Conector recto 1">
            <a:extLst>
              <a:ext uri="{FF2B5EF4-FFF2-40B4-BE49-F238E27FC236}">
                <a16:creationId xmlns:a16="http://schemas.microsoft.com/office/drawing/2014/main" id="{9794748B-783C-27C4-633C-8F17F0EF3A81}"/>
              </a:ext>
            </a:extLst>
          </p:cNvPr>
          <p:cNvCxnSpPr>
            <a:cxnSpLocks/>
          </p:cNvCxnSpPr>
          <p:nvPr/>
        </p:nvCxnSpPr>
        <p:spPr>
          <a:xfrm>
            <a:off x="470637" y="1574509"/>
            <a:ext cx="3442481" cy="0"/>
          </a:xfrm>
          <a:prstGeom prst="line">
            <a:avLst/>
          </a:prstGeom>
          <a:ln>
            <a:solidFill>
              <a:srgbClr val="00AA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ángulo 4">
            <a:extLst>
              <a:ext uri="{FF2B5EF4-FFF2-40B4-BE49-F238E27FC236}">
                <a16:creationId xmlns:a16="http://schemas.microsoft.com/office/drawing/2014/main" id="{C952DE8B-1C44-FD6F-BC64-08BF07D70A09}"/>
              </a:ext>
            </a:extLst>
          </p:cNvPr>
          <p:cNvSpPr/>
          <p:nvPr/>
        </p:nvSpPr>
        <p:spPr>
          <a:xfrm>
            <a:off x="0" y="6638544"/>
            <a:ext cx="9144000" cy="21945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9B0BA92A-D514-5168-C1EF-043CC5458D54}"/>
              </a:ext>
            </a:extLst>
          </p:cNvPr>
          <p:cNvSpPr txBox="1"/>
          <p:nvPr/>
        </p:nvSpPr>
        <p:spPr>
          <a:xfrm>
            <a:off x="406629" y="1141252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/>
            <a:r>
              <a:rPr lang="es-ES" sz="2400" b="1" kern="100" dirty="0">
                <a:solidFill>
                  <a:schemeClr val="accent4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2</a:t>
            </a:r>
            <a:r>
              <a:rPr lang="es-ES" sz="2400" b="1" kern="100" dirty="0">
                <a:solidFill>
                  <a:schemeClr val="accent4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Objetivos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CF9E364D-E4C7-2D75-305C-754F17105CDB}"/>
              </a:ext>
            </a:extLst>
          </p:cNvPr>
          <p:cNvSpPr txBox="1"/>
          <p:nvPr/>
        </p:nvSpPr>
        <p:spPr>
          <a:xfrm>
            <a:off x="731161" y="3095026"/>
            <a:ext cx="11433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/>
            <a:r>
              <a:rPr lang="es-ES" sz="2000" b="1" kern="100" dirty="0">
                <a:solidFill>
                  <a:schemeClr val="tx2">
                    <a:lumMod val="90000"/>
                    <a:lumOff val="10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OE-01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C0F0C2A5-91C3-A202-F9F7-83F31C251282}"/>
              </a:ext>
            </a:extLst>
          </p:cNvPr>
          <p:cNvSpPr txBox="1"/>
          <p:nvPr/>
        </p:nvSpPr>
        <p:spPr>
          <a:xfrm>
            <a:off x="731158" y="4199773"/>
            <a:ext cx="11433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/>
            <a:r>
              <a:rPr lang="es-ES" sz="2000" b="1" kern="100" dirty="0">
                <a:solidFill>
                  <a:schemeClr val="tx2">
                    <a:lumMod val="90000"/>
                    <a:lumOff val="10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OE-02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DE759B39-EB30-A0F5-F0F0-1E3EC3D94F07}"/>
              </a:ext>
            </a:extLst>
          </p:cNvPr>
          <p:cNvSpPr txBox="1"/>
          <p:nvPr/>
        </p:nvSpPr>
        <p:spPr>
          <a:xfrm>
            <a:off x="731158" y="5340535"/>
            <a:ext cx="11433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/>
            <a:r>
              <a:rPr lang="es-ES" sz="2000" b="1" kern="100" dirty="0">
                <a:solidFill>
                  <a:schemeClr val="tx2">
                    <a:lumMod val="90000"/>
                    <a:lumOff val="10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OE-03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A83F996E-CE60-2229-2D5A-273A2BACA88A}"/>
              </a:ext>
            </a:extLst>
          </p:cNvPr>
          <p:cNvSpPr txBox="1"/>
          <p:nvPr/>
        </p:nvSpPr>
        <p:spPr>
          <a:xfrm>
            <a:off x="4921441" y="4363020"/>
            <a:ext cx="11433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/>
            <a:r>
              <a:rPr lang="es-ES" sz="2000" b="1" kern="100" dirty="0">
                <a:solidFill>
                  <a:schemeClr val="tx2">
                    <a:lumMod val="90000"/>
                    <a:lumOff val="10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OE-04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A54CEFBF-FEDB-3376-C457-4B6F52101AF3}"/>
              </a:ext>
            </a:extLst>
          </p:cNvPr>
          <p:cNvSpPr txBox="1"/>
          <p:nvPr/>
        </p:nvSpPr>
        <p:spPr>
          <a:xfrm>
            <a:off x="4996837" y="5721906"/>
            <a:ext cx="11433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/>
            <a:r>
              <a:rPr lang="es-ES" sz="2000" b="1" kern="100" dirty="0">
                <a:solidFill>
                  <a:schemeClr val="tx2">
                    <a:lumMod val="90000"/>
                    <a:lumOff val="10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OE-05</a:t>
            </a:r>
          </a:p>
        </p:txBody>
      </p:sp>
      <p:pic>
        <p:nvPicPr>
          <p:cNvPr id="2050" name="Picture 2" descr="Dia (supermercados) - Wikipedia, la enciclopedia libre">
            <a:extLst>
              <a:ext uri="{FF2B5EF4-FFF2-40B4-BE49-F238E27FC236}">
                <a16:creationId xmlns:a16="http://schemas.microsoft.com/office/drawing/2014/main" id="{1107FD4E-BCE5-B655-5D93-54A71A4630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2490" y="2941559"/>
            <a:ext cx="919509" cy="509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Mercadona - Apps en Google Play">
            <a:extLst>
              <a:ext uri="{FF2B5EF4-FFF2-40B4-BE49-F238E27FC236}">
                <a16:creationId xmlns:a16="http://schemas.microsoft.com/office/drawing/2014/main" id="{B7D5C732-E992-48C2-8785-758A2D074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3178" y="2749575"/>
            <a:ext cx="801622" cy="801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Eroski">
            <a:extLst>
              <a:ext uri="{FF2B5EF4-FFF2-40B4-BE49-F238E27FC236}">
                <a16:creationId xmlns:a16="http://schemas.microsoft.com/office/drawing/2014/main" id="{61457F80-D7AB-3735-F5B2-1F12824BDC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2465" y="2713085"/>
            <a:ext cx="801623" cy="801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LISTA DE LA COMPRA PARA EL 2016 - Begreenchica">
            <a:extLst>
              <a:ext uri="{FF2B5EF4-FFF2-40B4-BE49-F238E27FC236}">
                <a16:creationId xmlns:a16="http://schemas.microsoft.com/office/drawing/2014/main" id="{5471AF25-DCE4-8852-25CC-14FA6967D1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3160" y="3892747"/>
            <a:ext cx="1826736" cy="242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Esta es la configuración de Google Maps más eficiente y segura">
            <a:extLst>
              <a:ext uri="{FF2B5EF4-FFF2-40B4-BE49-F238E27FC236}">
                <a16:creationId xmlns:a16="http://schemas.microsoft.com/office/drawing/2014/main" id="{CFDBE3CB-3E6E-F831-A614-9AF513BCC2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5138" y="3869720"/>
            <a:ext cx="2849881" cy="1440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Autenticación de usuario: qué es, tipos y beneficios contra el fraude">
            <a:extLst>
              <a:ext uri="{FF2B5EF4-FFF2-40B4-BE49-F238E27FC236}">
                <a16:creationId xmlns:a16="http://schemas.microsoft.com/office/drawing/2014/main" id="{C0BC1785-0CC2-2194-C3F4-4A51474A5B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1175" y="5395891"/>
            <a:ext cx="1739330" cy="1159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5.900+ Comparar Y Contrastar Ilustraciones de Stock, gráficos vectoriales  libres de derechos y clip art - iStock">
            <a:extLst>
              <a:ext uri="{FF2B5EF4-FFF2-40B4-BE49-F238E27FC236}">
                <a16:creationId xmlns:a16="http://schemas.microsoft.com/office/drawing/2014/main" id="{BA661E79-6FFD-39C1-CF8F-7FA92049A0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6832" y="2573193"/>
            <a:ext cx="1391593" cy="1114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Marcador de número de diapositiva 16">
            <a:extLst>
              <a:ext uri="{FF2B5EF4-FFF2-40B4-BE49-F238E27FC236}">
                <a16:creationId xmlns:a16="http://schemas.microsoft.com/office/drawing/2014/main" id="{C4AE2027-9311-1E0C-A435-8ACD31AFB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82B92-0E22-4CFF-9D39-6408405BDC1A}" type="slidenum">
              <a:rPr lang="es-ES" smtClean="0"/>
              <a:t>5</a:t>
            </a:fld>
            <a:endParaRPr lang="es-ES"/>
          </a:p>
        </p:txBody>
      </p:sp>
      <p:pic>
        <p:nvPicPr>
          <p:cNvPr id="14" name="Gráfico 13">
            <a:extLst>
              <a:ext uri="{FF2B5EF4-FFF2-40B4-BE49-F238E27FC236}">
                <a16:creationId xmlns:a16="http://schemas.microsoft.com/office/drawing/2014/main" id="{1DE76EA4-AFD4-6C31-7CA9-C2C426C59A5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870167" y="51916"/>
            <a:ext cx="1069517" cy="1069517"/>
          </a:xfrm>
          <a:prstGeom prst="rect">
            <a:avLst/>
          </a:prstGeom>
        </p:spPr>
      </p:pic>
      <p:sp>
        <p:nvSpPr>
          <p:cNvPr id="18" name="CuadroTexto 17">
            <a:extLst>
              <a:ext uri="{FF2B5EF4-FFF2-40B4-BE49-F238E27FC236}">
                <a16:creationId xmlns:a16="http://schemas.microsoft.com/office/drawing/2014/main" id="{AD6B180D-ABFE-297C-9D22-5B6139BD46FD}"/>
              </a:ext>
            </a:extLst>
          </p:cNvPr>
          <p:cNvSpPr txBox="1"/>
          <p:nvPr/>
        </p:nvSpPr>
        <p:spPr>
          <a:xfrm>
            <a:off x="3991896" y="6638544"/>
            <a:ext cx="515210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b="1" dirty="0">
                <a:solidFill>
                  <a:schemeClr val="bg1"/>
                </a:solidFill>
              </a:rPr>
              <a:t>Roberto Moreno Muñoz - Proyecto de Desarrollo de Aplicaciones Web - 2S2425</a:t>
            </a:r>
          </a:p>
        </p:txBody>
      </p:sp>
    </p:spTree>
    <p:extLst>
      <p:ext uri="{BB962C8B-B14F-4D97-AF65-F5344CB8AC3E}">
        <p14:creationId xmlns:p14="http://schemas.microsoft.com/office/powerpoint/2010/main" val="23481998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71C11F-39E9-A09C-30CA-CE7AA1E8C9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5D0DA69C-EC75-620F-DD5F-EC6618517A20}"/>
              </a:ext>
            </a:extLst>
          </p:cNvPr>
          <p:cNvSpPr txBox="1"/>
          <p:nvPr/>
        </p:nvSpPr>
        <p:spPr>
          <a:xfrm>
            <a:off x="569617" y="1997072"/>
            <a:ext cx="80047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/>
            <a:r>
              <a:rPr lang="es-ES" sz="2000" b="1" kern="100" dirty="0">
                <a:solidFill>
                  <a:schemeClr val="tx2">
                    <a:lumMod val="90000"/>
                    <a:lumOff val="10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OG-01 Planificación integral de la compra semanal</a:t>
            </a:r>
          </a:p>
        </p:txBody>
      </p:sp>
      <p:pic>
        <p:nvPicPr>
          <p:cNvPr id="4" name="image1.png" descr="Patrón de fondo&#10;&#10;Descripción generada automáticamente con confianza media">
            <a:extLst>
              <a:ext uri="{FF2B5EF4-FFF2-40B4-BE49-F238E27FC236}">
                <a16:creationId xmlns:a16="http://schemas.microsoft.com/office/drawing/2014/main" id="{0428C80F-A088-FC48-32A5-E2C4EB7884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637" y="446096"/>
            <a:ext cx="1502497" cy="301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" name="Conector recto 1">
            <a:extLst>
              <a:ext uri="{FF2B5EF4-FFF2-40B4-BE49-F238E27FC236}">
                <a16:creationId xmlns:a16="http://schemas.microsoft.com/office/drawing/2014/main" id="{861B0258-9888-B40F-26C6-ED423042848E}"/>
              </a:ext>
            </a:extLst>
          </p:cNvPr>
          <p:cNvCxnSpPr>
            <a:cxnSpLocks/>
          </p:cNvCxnSpPr>
          <p:nvPr/>
        </p:nvCxnSpPr>
        <p:spPr>
          <a:xfrm>
            <a:off x="470637" y="1574509"/>
            <a:ext cx="3442481" cy="0"/>
          </a:xfrm>
          <a:prstGeom prst="line">
            <a:avLst/>
          </a:prstGeom>
          <a:ln>
            <a:solidFill>
              <a:srgbClr val="00AA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ángulo 4">
            <a:extLst>
              <a:ext uri="{FF2B5EF4-FFF2-40B4-BE49-F238E27FC236}">
                <a16:creationId xmlns:a16="http://schemas.microsoft.com/office/drawing/2014/main" id="{8C802A04-EBE9-CB2D-0DEB-023252AA7A2F}"/>
              </a:ext>
            </a:extLst>
          </p:cNvPr>
          <p:cNvSpPr/>
          <p:nvPr/>
        </p:nvSpPr>
        <p:spPr>
          <a:xfrm>
            <a:off x="0" y="6638544"/>
            <a:ext cx="9144000" cy="21945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91FB0490-55E3-E194-B9D5-548FB1D75F49}"/>
              </a:ext>
            </a:extLst>
          </p:cNvPr>
          <p:cNvSpPr txBox="1"/>
          <p:nvPr/>
        </p:nvSpPr>
        <p:spPr>
          <a:xfrm>
            <a:off x="406629" y="1141252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/>
            <a:r>
              <a:rPr lang="es-ES" sz="2400" b="1" kern="100" dirty="0">
                <a:solidFill>
                  <a:schemeClr val="accent4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2</a:t>
            </a:r>
            <a:r>
              <a:rPr lang="es-ES" sz="2400" b="1" kern="100" dirty="0">
                <a:solidFill>
                  <a:schemeClr val="accent4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Objetivos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42288503-CA84-D2D0-D9A4-4C49FD17F43F}"/>
              </a:ext>
            </a:extLst>
          </p:cNvPr>
          <p:cNvSpPr txBox="1"/>
          <p:nvPr/>
        </p:nvSpPr>
        <p:spPr>
          <a:xfrm>
            <a:off x="731161" y="3095026"/>
            <a:ext cx="11433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/>
            <a:r>
              <a:rPr lang="es-ES" sz="2000" b="1" kern="100" dirty="0">
                <a:solidFill>
                  <a:schemeClr val="tx2">
                    <a:lumMod val="90000"/>
                    <a:lumOff val="10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OE-01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D026730A-4525-7555-8909-6796277DCA06}"/>
              </a:ext>
            </a:extLst>
          </p:cNvPr>
          <p:cNvSpPr txBox="1"/>
          <p:nvPr/>
        </p:nvSpPr>
        <p:spPr>
          <a:xfrm>
            <a:off x="731158" y="4199773"/>
            <a:ext cx="11433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/>
            <a:r>
              <a:rPr lang="es-ES" sz="2000" b="1" kern="100" dirty="0">
                <a:solidFill>
                  <a:schemeClr val="tx2">
                    <a:lumMod val="90000"/>
                    <a:lumOff val="10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OE-02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88FF8317-9B4F-0283-B0D8-5EAA930961AC}"/>
              </a:ext>
            </a:extLst>
          </p:cNvPr>
          <p:cNvSpPr txBox="1"/>
          <p:nvPr/>
        </p:nvSpPr>
        <p:spPr>
          <a:xfrm>
            <a:off x="731158" y="5340535"/>
            <a:ext cx="11433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/>
            <a:r>
              <a:rPr lang="es-ES" sz="2000" b="1" kern="100" dirty="0">
                <a:solidFill>
                  <a:schemeClr val="tx2">
                    <a:lumMod val="90000"/>
                    <a:lumOff val="10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OE-03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072E4335-A0CB-447E-7777-6FC7C87AF2C1}"/>
              </a:ext>
            </a:extLst>
          </p:cNvPr>
          <p:cNvSpPr txBox="1"/>
          <p:nvPr/>
        </p:nvSpPr>
        <p:spPr>
          <a:xfrm>
            <a:off x="4921441" y="4363020"/>
            <a:ext cx="11433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/>
            <a:r>
              <a:rPr lang="es-ES" sz="2000" b="1" kern="100" dirty="0">
                <a:solidFill>
                  <a:schemeClr val="tx2">
                    <a:lumMod val="90000"/>
                    <a:lumOff val="10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OE-04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F4DBF72A-990A-1B3F-BE86-1888257D05C9}"/>
              </a:ext>
            </a:extLst>
          </p:cNvPr>
          <p:cNvSpPr txBox="1"/>
          <p:nvPr/>
        </p:nvSpPr>
        <p:spPr>
          <a:xfrm>
            <a:off x="4996837" y="5721906"/>
            <a:ext cx="11433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/>
            <a:r>
              <a:rPr lang="es-ES" sz="2000" b="1" kern="100" dirty="0">
                <a:solidFill>
                  <a:schemeClr val="tx2">
                    <a:lumMod val="90000"/>
                    <a:lumOff val="10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OE-05</a:t>
            </a:r>
          </a:p>
        </p:txBody>
      </p:sp>
      <p:pic>
        <p:nvPicPr>
          <p:cNvPr id="2050" name="Picture 2" descr="Dia (supermercados) - Wikipedia, la enciclopedia libre">
            <a:extLst>
              <a:ext uri="{FF2B5EF4-FFF2-40B4-BE49-F238E27FC236}">
                <a16:creationId xmlns:a16="http://schemas.microsoft.com/office/drawing/2014/main" id="{779390F7-B481-32B3-64B7-9A20A15802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2490" y="2941559"/>
            <a:ext cx="919509" cy="509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Mercadona - Apps en Google Play">
            <a:extLst>
              <a:ext uri="{FF2B5EF4-FFF2-40B4-BE49-F238E27FC236}">
                <a16:creationId xmlns:a16="http://schemas.microsoft.com/office/drawing/2014/main" id="{7B28A6A8-93AB-AE4C-EF18-1C696C8E14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3178" y="2749575"/>
            <a:ext cx="801622" cy="801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Eroski">
            <a:extLst>
              <a:ext uri="{FF2B5EF4-FFF2-40B4-BE49-F238E27FC236}">
                <a16:creationId xmlns:a16="http://schemas.microsoft.com/office/drawing/2014/main" id="{D65FABC2-9A7B-EA7F-EC78-920792BACB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2465" y="2713085"/>
            <a:ext cx="801623" cy="801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LISTA DE LA COMPRA PARA EL 2016 - Begreenchica">
            <a:extLst>
              <a:ext uri="{FF2B5EF4-FFF2-40B4-BE49-F238E27FC236}">
                <a16:creationId xmlns:a16="http://schemas.microsoft.com/office/drawing/2014/main" id="{EB594D08-D34F-B0F2-A7E6-4C84288EEE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3160" y="3892747"/>
            <a:ext cx="1826736" cy="242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Esta es la configuración de Google Maps más eficiente y segura">
            <a:extLst>
              <a:ext uri="{FF2B5EF4-FFF2-40B4-BE49-F238E27FC236}">
                <a16:creationId xmlns:a16="http://schemas.microsoft.com/office/drawing/2014/main" id="{24D0AC09-AF1A-7BCC-5E24-840DBBE66A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5138" y="3869720"/>
            <a:ext cx="2849881" cy="1440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Autenticación de usuario: qué es, tipos y beneficios contra el fraude">
            <a:extLst>
              <a:ext uri="{FF2B5EF4-FFF2-40B4-BE49-F238E27FC236}">
                <a16:creationId xmlns:a16="http://schemas.microsoft.com/office/drawing/2014/main" id="{8E8E6303-4802-B640-79AE-55B050FAE9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1175" y="5395891"/>
            <a:ext cx="1739330" cy="1159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5.900+ Comparar Y Contrastar Ilustraciones de Stock, gráficos vectoriales  libres de derechos y clip art - iStock">
            <a:extLst>
              <a:ext uri="{FF2B5EF4-FFF2-40B4-BE49-F238E27FC236}">
                <a16:creationId xmlns:a16="http://schemas.microsoft.com/office/drawing/2014/main" id="{B6243897-729A-2B12-BFDB-1D5B24EB38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6832" y="2573193"/>
            <a:ext cx="1391593" cy="1114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ángulo: esquinas redondeadas 13">
            <a:extLst>
              <a:ext uri="{FF2B5EF4-FFF2-40B4-BE49-F238E27FC236}">
                <a16:creationId xmlns:a16="http://schemas.microsoft.com/office/drawing/2014/main" id="{F75840D6-DF20-1B26-DDF0-4D20D3F4C774}"/>
              </a:ext>
            </a:extLst>
          </p:cNvPr>
          <p:cNvSpPr/>
          <p:nvPr/>
        </p:nvSpPr>
        <p:spPr>
          <a:xfrm>
            <a:off x="470637" y="2549688"/>
            <a:ext cx="7629868" cy="123592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Marcador de número de diapositiva 16">
            <a:extLst>
              <a:ext uri="{FF2B5EF4-FFF2-40B4-BE49-F238E27FC236}">
                <a16:creationId xmlns:a16="http://schemas.microsoft.com/office/drawing/2014/main" id="{4416087D-627B-17A4-7595-2B0788377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82B92-0E22-4CFF-9D39-6408405BDC1A}" type="slidenum">
              <a:rPr lang="es-ES" smtClean="0"/>
              <a:t>6</a:t>
            </a:fld>
            <a:endParaRPr lang="es-ES"/>
          </a:p>
        </p:txBody>
      </p:sp>
      <p:pic>
        <p:nvPicPr>
          <p:cNvPr id="15" name="Gráfico 14">
            <a:extLst>
              <a:ext uri="{FF2B5EF4-FFF2-40B4-BE49-F238E27FC236}">
                <a16:creationId xmlns:a16="http://schemas.microsoft.com/office/drawing/2014/main" id="{4A13566B-79F4-AC06-AF98-FCB54BAFA8B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870167" y="51916"/>
            <a:ext cx="1069517" cy="1069517"/>
          </a:xfrm>
          <a:prstGeom prst="rect">
            <a:avLst/>
          </a:prstGeom>
        </p:spPr>
      </p:pic>
      <p:sp>
        <p:nvSpPr>
          <p:cNvPr id="16" name="CuadroTexto 15">
            <a:extLst>
              <a:ext uri="{FF2B5EF4-FFF2-40B4-BE49-F238E27FC236}">
                <a16:creationId xmlns:a16="http://schemas.microsoft.com/office/drawing/2014/main" id="{76BE014D-7DC5-752D-BA95-49841DC9B4E1}"/>
              </a:ext>
            </a:extLst>
          </p:cNvPr>
          <p:cNvSpPr txBox="1"/>
          <p:nvPr/>
        </p:nvSpPr>
        <p:spPr>
          <a:xfrm>
            <a:off x="3991896" y="6638544"/>
            <a:ext cx="515210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b="1" dirty="0">
                <a:solidFill>
                  <a:schemeClr val="bg1"/>
                </a:solidFill>
              </a:rPr>
              <a:t>Roberto Moreno Muñoz - Proyecto de Desarrollo de Aplicaciones Web - 2S2425</a:t>
            </a:r>
          </a:p>
        </p:txBody>
      </p:sp>
    </p:spTree>
    <p:extLst>
      <p:ext uri="{BB962C8B-B14F-4D97-AF65-F5344CB8AC3E}">
        <p14:creationId xmlns:p14="http://schemas.microsoft.com/office/powerpoint/2010/main" val="20456767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12856E-5FDF-BCCF-1A1D-B5925AB9ED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A3DB40CB-7038-954D-8EC3-4BCF6F94019A}"/>
              </a:ext>
            </a:extLst>
          </p:cNvPr>
          <p:cNvSpPr txBox="1"/>
          <p:nvPr/>
        </p:nvSpPr>
        <p:spPr>
          <a:xfrm>
            <a:off x="569617" y="1997072"/>
            <a:ext cx="80047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/>
            <a:r>
              <a:rPr lang="es-ES" sz="2000" b="1" kern="100" dirty="0">
                <a:solidFill>
                  <a:schemeClr val="tx2">
                    <a:lumMod val="90000"/>
                    <a:lumOff val="10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OG-01 Planificación integral de la compra semanal</a:t>
            </a:r>
          </a:p>
        </p:txBody>
      </p:sp>
      <p:pic>
        <p:nvPicPr>
          <p:cNvPr id="4" name="image1.png" descr="Patrón de fondo&#10;&#10;Descripción generada automáticamente con confianza media">
            <a:extLst>
              <a:ext uri="{FF2B5EF4-FFF2-40B4-BE49-F238E27FC236}">
                <a16:creationId xmlns:a16="http://schemas.microsoft.com/office/drawing/2014/main" id="{B9A99AA0-B76C-FBBF-5471-941AFB3F4E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637" y="446096"/>
            <a:ext cx="1502497" cy="301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" name="Conector recto 1">
            <a:extLst>
              <a:ext uri="{FF2B5EF4-FFF2-40B4-BE49-F238E27FC236}">
                <a16:creationId xmlns:a16="http://schemas.microsoft.com/office/drawing/2014/main" id="{3FC73F1B-DBFA-7139-95C5-CADBE472EC8B}"/>
              </a:ext>
            </a:extLst>
          </p:cNvPr>
          <p:cNvCxnSpPr>
            <a:cxnSpLocks/>
          </p:cNvCxnSpPr>
          <p:nvPr/>
        </p:nvCxnSpPr>
        <p:spPr>
          <a:xfrm>
            <a:off x="470637" y="1574509"/>
            <a:ext cx="3442481" cy="0"/>
          </a:xfrm>
          <a:prstGeom prst="line">
            <a:avLst/>
          </a:prstGeom>
          <a:ln>
            <a:solidFill>
              <a:srgbClr val="00AA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ángulo 4">
            <a:extLst>
              <a:ext uri="{FF2B5EF4-FFF2-40B4-BE49-F238E27FC236}">
                <a16:creationId xmlns:a16="http://schemas.microsoft.com/office/drawing/2014/main" id="{04DB766A-26A5-94B3-49EE-3345E671FD73}"/>
              </a:ext>
            </a:extLst>
          </p:cNvPr>
          <p:cNvSpPr/>
          <p:nvPr/>
        </p:nvSpPr>
        <p:spPr>
          <a:xfrm>
            <a:off x="0" y="6638544"/>
            <a:ext cx="9144000" cy="21945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0AE00896-394F-83D1-0A72-1E7C3B7F7097}"/>
              </a:ext>
            </a:extLst>
          </p:cNvPr>
          <p:cNvSpPr txBox="1"/>
          <p:nvPr/>
        </p:nvSpPr>
        <p:spPr>
          <a:xfrm>
            <a:off x="406629" y="1141252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/>
            <a:r>
              <a:rPr lang="es-ES" sz="2400" b="1" kern="100" dirty="0">
                <a:solidFill>
                  <a:schemeClr val="accent4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2</a:t>
            </a:r>
            <a:r>
              <a:rPr lang="es-ES" sz="2400" b="1" kern="100" dirty="0">
                <a:solidFill>
                  <a:schemeClr val="accent4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Objetivos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9E150DE2-0164-2AFF-558C-3B788A7411A0}"/>
              </a:ext>
            </a:extLst>
          </p:cNvPr>
          <p:cNvSpPr txBox="1"/>
          <p:nvPr/>
        </p:nvSpPr>
        <p:spPr>
          <a:xfrm>
            <a:off x="731161" y="3095026"/>
            <a:ext cx="11433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/>
            <a:r>
              <a:rPr lang="es-ES" sz="2000" b="1" kern="100" dirty="0">
                <a:solidFill>
                  <a:schemeClr val="tx2">
                    <a:lumMod val="90000"/>
                    <a:lumOff val="10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OE-01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C39885A4-A311-F7C1-E2A1-4B5B34CDD3BF}"/>
              </a:ext>
            </a:extLst>
          </p:cNvPr>
          <p:cNvSpPr txBox="1"/>
          <p:nvPr/>
        </p:nvSpPr>
        <p:spPr>
          <a:xfrm>
            <a:off x="731158" y="4199773"/>
            <a:ext cx="11433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/>
            <a:r>
              <a:rPr lang="es-ES" sz="2000" b="1" kern="100" dirty="0">
                <a:solidFill>
                  <a:schemeClr val="tx2">
                    <a:lumMod val="90000"/>
                    <a:lumOff val="10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OE-02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3E159347-EBB8-34A5-8930-0F1EEA8FC942}"/>
              </a:ext>
            </a:extLst>
          </p:cNvPr>
          <p:cNvSpPr txBox="1"/>
          <p:nvPr/>
        </p:nvSpPr>
        <p:spPr>
          <a:xfrm>
            <a:off x="731158" y="5340535"/>
            <a:ext cx="11433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/>
            <a:r>
              <a:rPr lang="es-ES" sz="2000" b="1" kern="100" dirty="0">
                <a:solidFill>
                  <a:schemeClr val="tx2">
                    <a:lumMod val="90000"/>
                    <a:lumOff val="10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OE-03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BB268BB4-F793-E84D-21CD-2A6B739D8757}"/>
              </a:ext>
            </a:extLst>
          </p:cNvPr>
          <p:cNvSpPr txBox="1"/>
          <p:nvPr/>
        </p:nvSpPr>
        <p:spPr>
          <a:xfrm>
            <a:off x="4921441" y="4363020"/>
            <a:ext cx="11433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/>
            <a:r>
              <a:rPr lang="es-ES" sz="2000" b="1" kern="100" dirty="0">
                <a:solidFill>
                  <a:schemeClr val="tx2">
                    <a:lumMod val="90000"/>
                    <a:lumOff val="10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OE-04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2727067C-9F47-0550-3BF6-967B42E41029}"/>
              </a:ext>
            </a:extLst>
          </p:cNvPr>
          <p:cNvSpPr txBox="1"/>
          <p:nvPr/>
        </p:nvSpPr>
        <p:spPr>
          <a:xfrm>
            <a:off x="4996837" y="5721906"/>
            <a:ext cx="11433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/>
            <a:r>
              <a:rPr lang="es-ES" sz="2000" b="1" kern="100" dirty="0">
                <a:solidFill>
                  <a:schemeClr val="tx2">
                    <a:lumMod val="90000"/>
                    <a:lumOff val="10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OE-05</a:t>
            </a:r>
          </a:p>
        </p:txBody>
      </p:sp>
      <p:pic>
        <p:nvPicPr>
          <p:cNvPr id="2050" name="Picture 2" descr="Dia (supermercados) - Wikipedia, la enciclopedia libre">
            <a:extLst>
              <a:ext uri="{FF2B5EF4-FFF2-40B4-BE49-F238E27FC236}">
                <a16:creationId xmlns:a16="http://schemas.microsoft.com/office/drawing/2014/main" id="{173EDDB7-14E2-2DE5-AE5A-D5765D4558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2490" y="2941559"/>
            <a:ext cx="919509" cy="509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Mercadona - Apps en Google Play">
            <a:extLst>
              <a:ext uri="{FF2B5EF4-FFF2-40B4-BE49-F238E27FC236}">
                <a16:creationId xmlns:a16="http://schemas.microsoft.com/office/drawing/2014/main" id="{9A032D2E-395B-CBDE-EBAB-346FD8A7DC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3178" y="2749575"/>
            <a:ext cx="801622" cy="801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Eroski">
            <a:extLst>
              <a:ext uri="{FF2B5EF4-FFF2-40B4-BE49-F238E27FC236}">
                <a16:creationId xmlns:a16="http://schemas.microsoft.com/office/drawing/2014/main" id="{FCB33F12-B70A-1ACB-DC06-9DA2AF0F11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2465" y="2713085"/>
            <a:ext cx="801623" cy="801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LISTA DE LA COMPRA PARA EL 2016 - Begreenchica">
            <a:extLst>
              <a:ext uri="{FF2B5EF4-FFF2-40B4-BE49-F238E27FC236}">
                <a16:creationId xmlns:a16="http://schemas.microsoft.com/office/drawing/2014/main" id="{15F90FE9-E867-488B-88CC-84479C9645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3160" y="3892747"/>
            <a:ext cx="1826736" cy="242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Esta es la configuración de Google Maps más eficiente y segura">
            <a:extLst>
              <a:ext uri="{FF2B5EF4-FFF2-40B4-BE49-F238E27FC236}">
                <a16:creationId xmlns:a16="http://schemas.microsoft.com/office/drawing/2014/main" id="{277EC4D1-67D1-46E6-0B6E-C16BF2B2B1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5138" y="3869720"/>
            <a:ext cx="2849881" cy="1440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Autenticación de usuario: qué es, tipos y beneficios contra el fraude">
            <a:extLst>
              <a:ext uri="{FF2B5EF4-FFF2-40B4-BE49-F238E27FC236}">
                <a16:creationId xmlns:a16="http://schemas.microsoft.com/office/drawing/2014/main" id="{9C2CCA38-636E-5E58-6608-D97B4BE827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1175" y="5395891"/>
            <a:ext cx="1739330" cy="1159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5.900+ Comparar Y Contrastar Ilustraciones de Stock, gráficos vectoriales  libres de derechos y clip art - iStock">
            <a:extLst>
              <a:ext uri="{FF2B5EF4-FFF2-40B4-BE49-F238E27FC236}">
                <a16:creationId xmlns:a16="http://schemas.microsoft.com/office/drawing/2014/main" id="{97FCEA78-A3B1-A7B4-FAA4-AFB2AF7017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6832" y="2573193"/>
            <a:ext cx="1391593" cy="1114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ángulo: esquinas redondeadas 13">
            <a:extLst>
              <a:ext uri="{FF2B5EF4-FFF2-40B4-BE49-F238E27FC236}">
                <a16:creationId xmlns:a16="http://schemas.microsoft.com/office/drawing/2014/main" id="{0DAC9433-B327-A3F2-477B-0F494DDE2875}"/>
              </a:ext>
            </a:extLst>
          </p:cNvPr>
          <p:cNvSpPr/>
          <p:nvPr/>
        </p:nvSpPr>
        <p:spPr>
          <a:xfrm>
            <a:off x="470637" y="3662307"/>
            <a:ext cx="3751923" cy="278861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Marcador de número de diapositiva 16">
            <a:extLst>
              <a:ext uri="{FF2B5EF4-FFF2-40B4-BE49-F238E27FC236}">
                <a16:creationId xmlns:a16="http://schemas.microsoft.com/office/drawing/2014/main" id="{D72401E5-6CC1-851B-94A3-6CB4DE8E9E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82B92-0E22-4CFF-9D39-6408405BDC1A}" type="slidenum">
              <a:rPr lang="es-ES" smtClean="0"/>
              <a:t>7</a:t>
            </a:fld>
            <a:endParaRPr lang="es-ES"/>
          </a:p>
        </p:txBody>
      </p:sp>
      <p:pic>
        <p:nvPicPr>
          <p:cNvPr id="15" name="Gráfico 14">
            <a:extLst>
              <a:ext uri="{FF2B5EF4-FFF2-40B4-BE49-F238E27FC236}">
                <a16:creationId xmlns:a16="http://schemas.microsoft.com/office/drawing/2014/main" id="{7E0B06D6-CD57-7A8F-BB81-5B0A66AF32E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870167" y="51916"/>
            <a:ext cx="1069517" cy="1069517"/>
          </a:xfrm>
          <a:prstGeom prst="rect">
            <a:avLst/>
          </a:prstGeom>
        </p:spPr>
      </p:pic>
      <p:sp>
        <p:nvSpPr>
          <p:cNvPr id="16" name="CuadroTexto 15">
            <a:extLst>
              <a:ext uri="{FF2B5EF4-FFF2-40B4-BE49-F238E27FC236}">
                <a16:creationId xmlns:a16="http://schemas.microsoft.com/office/drawing/2014/main" id="{0C8D4AED-78B1-6C10-85C5-7180AD7998C1}"/>
              </a:ext>
            </a:extLst>
          </p:cNvPr>
          <p:cNvSpPr txBox="1"/>
          <p:nvPr/>
        </p:nvSpPr>
        <p:spPr>
          <a:xfrm>
            <a:off x="3991896" y="6638544"/>
            <a:ext cx="515210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b="1" dirty="0">
                <a:solidFill>
                  <a:schemeClr val="bg1"/>
                </a:solidFill>
              </a:rPr>
              <a:t>Roberto Moreno Muñoz - Proyecto de Desarrollo de Aplicaciones Web - 2S2425</a:t>
            </a:r>
          </a:p>
        </p:txBody>
      </p:sp>
    </p:spTree>
    <p:extLst>
      <p:ext uri="{BB962C8B-B14F-4D97-AF65-F5344CB8AC3E}">
        <p14:creationId xmlns:p14="http://schemas.microsoft.com/office/powerpoint/2010/main" val="20348573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C756A3-451B-5B16-D453-5D968FA360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8AF7E93A-1FDF-05D1-A35A-2CE63131231E}"/>
              </a:ext>
            </a:extLst>
          </p:cNvPr>
          <p:cNvSpPr txBox="1"/>
          <p:nvPr/>
        </p:nvSpPr>
        <p:spPr>
          <a:xfrm>
            <a:off x="569617" y="1997072"/>
            <a:ext cx="80047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/>
            <a:r>
              <a:rPr lang="es-ES" sz="2000" b="1" kern="100" dirty="0">
                <a:solidFill>
                  <a:schemeClr val="tx2">
                    <a:lumMod val="90000"/>
                    <a:lumOff val="10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OG-01 Planificación integral de la compra semanal</a:t>
            </a:r>
          </a:p>
        </p:txBody>
      </p:sp>
      <p:pic>
        <p:nvPicPr>
          <p:cNvPr id="4" name="image1.png" descr="Patrón de fondo&#10;&#10;Descripción generada automáticamente con confianza media">
            <a:extLst>
              <a:ext uri="{FF2B5EF4-FFF2-40B4-BE49-F238E27FC236}">
                <a16:creationId xmlns:a16="http://schemas.microsoft.com/office/drawing/2014/main" id="{9FB68CD4-652E-B070-308E-C674FBBC3A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637" y="446096"/>
            <a:ext cx="1502497" cy="301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" name="Conector recto 1">
            <a:extLst>
              <a:ext uri="{FF2B5EF4-FFF2-40B4-BE49-F238E27FC236}">
                <a16:creationId xmlns:a16="http://schemas.microsoft.com/office/drawing/2014/main" id="{03E354CA-6997-B22C-3176-286D22DECA18}"/>
              </a:ext>
            </a:extLst>
          </p:cNvPr>
          <p:cNvCxnSpPr>
            <a:cxnSpLocks/>
          </p:cNvCxnSpPr>
          <p:nvPr/>
        </p:nvCxnSpPr>
        <p:spPr>
          <a:xfrm>
            <a:off x="470637" y="1574509"/>
            <a:ext cx="3442481" cy="0"/>
          </a:xfrm>
          <a:prstGeom prst="line">
            <a:avLst/>
          </a:prstGeom>
          <a:ln>
            <a:solidFill>
              <a:srgbClr val="00AA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ángulo 4">
            <a:extLst>
              <a:ext uri="{FF2B5EF4-FFF2-40B4-BE49-F238E27FC236}">
                <a16:creationId xmlns:a16="http://schemas.microsoft.com/office/drawing/2014/main" id="{6D02EC37-3016-4370-C055-1916BA58C934}"/>
              </a:ext>
            </a:extLst>
          </p:cNvPr>
          <p:cNvSpPr/>
          <p:nvPr/>
        </p:nvSpPr>
        <p:spPr>
          <a:xfrm>
            <a:off x="0" y="6638544"/>
            <a:ext cx="9144000" cy="21945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3F5030CB-3497-1FDC-4B82-89FE7CE3D53D}"/>
              </a:ext>
            </a:extLst>
          </p:cNvPr>
          <p:cNvSpPr txBox="1"/>
          <p:nvPr/>
        </p:nvSpPr>
        <p:spPr>
          <a:xfrm>
            <a:off x="406629" y="1141252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/>
            <a:r>
              <a:rPr lang="es-ES" sz="2400" b="1" kern="100" dirty="0">
                <a:solidFill>
                  <a:schemeClr val="accent4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2</a:t>
            </a:r>
            <a:r>
              <a:rPr lang="es-ES" sz="2400" b="1" kern="100" dirty="0">
                <a:solidFill>
                  <a:schemeClr val="accent4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Objetivos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77EEA8FD-88BD-0564-8E07-C521B3AD2767}"/>
              </a:ext>
            </a:extLst>
          </p:cNvPr>
          <p:cNvSpPr txBox="1"/>
          <p:nvPr/>
        </p:nvSpPr>
        <p:spPr>
          <a:xfrm>
            <a:off x="731161" y="3095026"/>
            <a:ext cx="11433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/>
            <a:r>
              <a:rPr lang="es-ES" sz="2000" b="1" kern="100" dirty="0">
                <a:solidFill>
                  <a:schemeClr val="tx2">
                    <a:lumMod val="90000"/>
                    <a:lumOff val="10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OE-01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6180E748-C10D-A91D-E248-75D15FE550A7}"/>
              </a:ext>
            </a:extLst>
          </p:cNvPr>
          <p:cNvSpPr txBox="1"/>
          <p:nvPr/>
        </p:nvSpPr>
        <p:spPr>
          <a:xfrm>
            <a:off x="731158" y="4199773"/>
            <a:ext cx="11433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/>
            <a:r>
              <a:rPr lang="es-ES" sz="2000" b="1" kern="100" dirty="0">
                <a:solidFill>
                  <a:schemeClr val="tx2">
                    <a:lumMod val="90000"/>
                    <a:lumOff val="10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OE-02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C3E11357-B896-BB52-17E1-322707FDA431}"/>
              </a:ext>
            </a:extLst>
          </p:cNvPr>
          <p:cNvSpPr txBox="1"/>
          <p:nvPr/>
        </p:nvSpPr>
        <p:spPr>
          <a:xfrm>
            <a:off x="731158" y="5340535"/>
            <a:ext cx="11433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/>
            <a:r>
              <a:rPr lang="es-ES" sz="2000" b="1" kern="100" dirty="0">
                <a:solidFill>
                  <a:schemeClr val="tx2">
                    <a:lumMod val="90000"/>
                    <a:lumOff val="10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OE-03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E1FFA7B3-2B17-FAB8-27F3-14503481CAF3}"/>
              </a:ext>
            </a:extLst>
          </p:cNvPr>
          <p:cNvSpPr txBox="1"/>
          <p:nvPr/>
        </p:nvSpPr>
        <p:spPr>
          <a:xfrm>
            <a:off x="4921441" y="4363020"/>
            <a:ext cx="11433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/>
            <a:r>
              <a:rPr lang="es-ES" sz="2000" b="1" kern="100" dirty="0">
                <a:solidFill>
                  <a:schemeClr val="tx2">
                    <a:lumMod val="90000"/>
                    <a:lumOff val="10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OE-04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F03E1DB8-A507-7832-DAA5-F168C0BF94FF}"/>
              </a:ext>
            </a:extLst>
          </p:cNvPr>
          <p:cNvSpPr txBox="1"/>
          <p:nvPr/>
        </p:nvSpPr>
        <p:spPr>
          <a:xfrm>
            <a:off x="4996837" y="5721906"/>
            <a:ext cx="11433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/>
            <a:r>
              <a:rPr lang="es-ES" sz="2000" b="1" kern="100" dirty="0">
                <a:solidFill>
                  <a:schemeClr val="tx2">
                    <a:lumMod val="90000"/>
                    <a:lumOff val="10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OE-05</a:t>
            </a:r>
          </a:p>
        </p:txBody>
      </p:sp>
      <p:pic>
        <p:nvPicPr>
          <p:cNvPr id="2050" name="Picture 2" descr="Dia (supermercados) - Wikipedia, la enciclopedia libre">
            <a:extLst>
              <a:ext uri="{FF2B5EF4-FFF2-40B4-BE49-F238E27FC236}">
                <a16:creationId xmlns:a16="http://schemas.microsoft.com/office/drawing/2014/main" id="{23D9F5CC-A16F-ECA6-6042-9A7D21F4FE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2490" y="2941559"/>
            <a:ext cx="919509" cy="509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Mercadona - Apps en Google Play">
            <a:extLst>
              <a:ext uri="{FF2B5EF4-FFF2-40B4-BE49-F238E27FC236}">
                <a16:creationId xmlns:a16="http://schemas.microsoft.com/office/drawing/2014/main" id="{CB5B057B-2414-4CE6-9AD4-447FCF620B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3178" y="2749575"/>
            <a:ext cx="801622" cy="801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Eroski">
            <a:extLst>
              <a:ext uri="{FF2B5EF4-FFF2-40B4-BE49-F238E27FC236}">
                <a16:creationId xmlns:a16="http://schemas.microsoft.com/office/drawing/2014/main" id="{DA964C28-BB20-F85F-EE17-3425CD43FB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2465" y="2713085"/>
            <a:ext cx="801623" cy="801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LISTA DE LA COMPRA PARA EL 2016 - Begreenchica">
            <a:extLst>
              <a:ext uri="{FF2B5EF4-FFF2-40B4-BE49-F238E27FC236}">
                <a16:creationId xmlns:a16="http://schemas.microsoft.com/office/drawing/2014/main" id="{DCC91CDB-0892-D113-B1B5-53F136098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3160" y="3892747"/>
            <a:ext cx="1826736" cy="242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Esta es la configuración de Google Maps más eficiente y segura">
            <a:extLst>
              <a:ext uri="{FF2B5EF4-FFF2-40B4-BE49-F238E27FC236}">
                <a16:creationId xmlns:a16="http://schemas.microsoft.com/office/drawing/2014/main" id="{C24D2D98-C3EA-E787-931C-7896F39B26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5138" y="3869720"/>
            <a:ext cx="2849881" cy="1440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Autenticación de usuario: qué es, tipos y beneficios contra el fraude">
            <a:extLst>
              <a:ext uri="{FF2B5EF4-FFF2-40B4-BE49-F238E27FC236}">
                <a16:creationId xmlns:a16="http://schemas.microsoft.com/office/drawing/2014/main" id="{5F84DFA6-0DA1-BBF7-37A3-0ED6F6A434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1175" y="5395891"/>
            <a:ext cx="1739330" cy="1159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5.900+ Comparar Y Contrastar Ilustraciones de Stock, gráficos vectoriales  libres de derechos y clip art - iStock">
            <a:extLst>
              <a:ext uri="{FF2B5EF4-FFF2-40B4-BE49-F238E27FC236}">
                <a16:creationId xmlns:a16="http://schemas.microsoft.com/office/drawing/2014/main" id="{52E6F781-0960-9BC9-F5C3-2FC0FCB513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6832" y="2573193"/>
            <a:ext cx="1391593" cy="1114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ángulo: esquinas redondeadas 13">
            <a:extLst>
              <a:ext uri="{FF2B5EF4-FFF2-40B4-BE49-F238E27FC236}">
                <a16:creationId xmlns:a16="http://schemas.microsoft.com/office/drawing/2014/main" id="{0CF16EB3-F736-D3EE-4A57-6E9CA0F6C4D0}"/>
              </a:ext>
            </a:extLst>
          </p:cNvPr>
          <p:cNvSpPr/>
          <p:nvPr/>
        </p:nvSpPr>
        <p:spPr>
          <a:xfrm>
            <a:off x="4571998" y="3784321"/>
            <a:ext cx="4506113" cy="156941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Marcador de número de diapositiva 16">
            <a:extLst>
              <a:ext uri="{FF2B5EF4-FFF2-40B4-BE49-F238E27FC236}">
                <a16:creationId xmlns:a16="http://schemas.microsoft.com/office/drawing/2014/main" id="{D28530E6-1379-24DF-7466-35EDB315A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82B92-0E22-4CFF-9D39-6408405BDC1A}" type="slidenum">
              <a:rPr lang="es-ES" smtClean="0"/>
              <a:t>8</a:t>
            </a:fld>
            <a:endParaRPr lang="es-ES"/>
          </a:p>
        </p:txBody>
      </p:sp>
      <p:pic>
        <p:nvPicPr>
          <p:cNvPr id="15" name="Gráfico 14">
            <a:extLst>
              <a:ext uri="{FF2B5EF4-FFF2-40B4-BE49-F238E27FC236}">
                <a16:creationId xmlns:a16="http://schemas.microsoft.com/office/drawing/2014/main" id="{F16D04ED-14FE-F540-B672-F4443BABCDE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870167" y="51916"/>
            <a:ext cx="1069517" cy="1069517"/>
          </a:xfrm>
          <a:prstGeom prst="rect">
            <a:avLst/>
          </a:prstGeom>
        </p:spPr>
      </p:pic>
      <p:sp>
        <p:nvSpPr>
          <p:cNvPr id="16" name="CuadroTexto 15">
            <a:extLst>
              <a:ext uri="{FF2B5EF4-FFF2-40B4-BE49-F238E27FC236}">
                <a16:creationId xmlns:a16="http://schemas.microsoft.com/office/drawing/2014/main" id="{404A4BAB-DFFE-C6CD-62AE-B1F9AA97763B}"/>
              </a:ext>
            </a:extLst>
          </p:cNvPr>
          <p:cNvSpPr txBox="1"/>
          <p:nvPr/>
        </p:nvSpPr>
        <p:spPr>
          <a:xfrm>
            <a:off x="3991896" y="6638544"/>
            <a:ext cx="515210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b="1" dirty="0">
                <a:solidFill>
                  <a:schemeClr val="bg1"/>
                </a:solidFill>
              </a:rPr>
              <a:t>Roberto Moreno Muñoz - Proyecto de Desarrollo de Aplicaciones Web - 2S2425</a:t>
            </a:r>
          </a:p>
        </p:txBody>
      </p:sp>
    </p:spTree>
    <p:extLst>
      <p:ext uri="{BB962C8B-B14F-4D97-AF65-F5344CB8AC3E}">
        <p14:creationId xmlns:p14="http://schemas.microsoft.com/office/powerpoint/2010/main" val="11519102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8CB395-F60B-B7BB-CD65-D37F5CC129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48C18E5B-0297-C6DE-E11A-45CF39F3FB7D}"/>
              </a:ext>
            </a:extLst>
          </p:cNvPr>
          <p:cNvSpPr txBox="1"/>
          <p:nvPr/>
        </p:nvSpPr>
        <p:spPr>
          <a:xfrm>
            <a:off x="569617" y="1997072"/>
            <a:ext cx="80047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/>
            <a:r>
              <a:rPr lang="es-ES" sz="2000" b="1" kern="100" dirty="0">
                <a:solidFill>
                  <a:schemeClr val="tx2">
                    <a:lumMod val="90000"/>
                    <a:lumOff val="10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OG-01 Gestión de una clínica dental</a:t>
            </a:r>
          </a:p>
        </p:txBody>
      </p:sp>
      <p:pic>
        <p:nvPicPr>
          <p:cNvPr id="4" name="image1.png" descr="Patrón de fondo&#10;&#10;Descripción generada automáticamente con confianza media">
            <a:extLst>
              <a:ext uri="{FF2B5EF4-FFF2-40B4-BE49-F238E27FC236}">
                <a16:creationId xmlns:a16="http://schemas.microsoft.com/office/drawing/2014/main" id="{2D998F4C-0446-1EFC-37D2-08939945AB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637" y="446096"/>
            <a:ext cx="1502497" cy="301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" name="Conector recto 1">
            <a:extLst>
              <a:ext uri="{FF2B5EF4-FFF2-40B4-BE49-F238E27FC236}">
                <a16:creationId xmlns:a16="http://schemas.microsoft.com/office/drawing/2014/main" id="{A8D08157-FFE4-4281-E510-CBA133CC94B8}"/>
              </a:ext>
            </a:extLst>
          </p:cNvPr>
          <p:cNvCxnSpPr>
            <a:cxnSpLocks/>
          </p:cNvCxnSpPr>
          <p:nvPr/>
        </p:nvCxnSpPr>
        <p:spPr>
          <a:xfrm>
            <a:off x="470637" y="1574509"/>
            <a:ext cx="3442481" cy="0"/>
          </a:xfrm>
          <a:prstGeom prst="line">
            <a:avLst/>
          </a:prstGeom>
          <a:ln>
            <a:solidFill>
              <a:srgbClr val="00AA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ángulo 4">
            <a:extLst>
              <a:ext uri="{FF2B5EF4-FFF2-40B4-BE49-F238E27FC236}">
                <a16:creationId xmlns:a16="http://schemas.microsoft.com/office/drawing/2014/main" id="{3157177F-0BBB-B61D-C821-B299FAB3F4D6}"/>
              </a:ext>
            </a:extLst>
          </p:cNvPr>
          <p:cNvSpPr/>
          <p:nvPr/>
        </p:nvSpPr>
        <p:spPr>
          <a:xfrm>
            <a:off x="0" y="6638544"/>
            <a:ext cx="9144000" cy="21945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C16D1A4C-568C-859A-98C1-87B438F46A32}"/>
              </a:ext>
            </a:extLst>
          </p:cNvPr>
          <p:cNvSpPr txBox="1"/>
          <p:nvPr/>
        </p:nvSpPr>
        <p:spPr>
          <a:xfrm>
            <a:off x="406629" y="1141252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/>
            <a:r>
              <a:rPr lang="es-ES" sz="2400" b="1" kern="100" dirty="0">
                <a:solidFill>
                  <a:schemeClr val="accent4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2</a:t>
            </a:r>
            <a:r>
              <a:rPr lang="es-ES" sz="2400" b="1" kern="100" dirty="0">
                <a:solidFill>
                  <a:schemeClr val="accent4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Objetivos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FD8E4509-61F6-4975-2A74-33B4371CF089}"/>
              </a:ext>
            </a:extLst>
          </p:cNvPr>
          <p:cNvSpPr txBox="1"/>
          <p:nvPr/>
        </p:nvSpPr>
        <p:spPr>
          <a:xfrm>
            <a:off x="731161" y="3095026"/>
            <a:ext cx="11433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/>
            <a:r>
              <a:rPr lang="es-ES" sz="2000" b="1" kern="100" dirty="0">
                <a:solidFill>
                  <a:schemeClr val="tx2">
                    <a:lumMod val="90000"/>
                    <a:lumOff val="10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OE-01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958814A7-745C-127F-3511-8FB277F49960}"/>
              </a:ext>
            </a:extLst>
          </p:cNvPr>
          <p:cNvSpPr txBox="1"/>
          <p:nvPr/>
        </p:nvSpPr>
        <p:spPr>
          <a:xfrm>
            <a:off x="731161" y="5227015"/>
            <a:ext cx="11433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/>
            <a:r>
              <a:rPr lang="es-ES" sz="2000" b="1" kern="100" dirty="0">
                <a:solidFill>
                  <a:schemeClr val="tx2">
                    <a:lumMod val="90000"/>
                    <a:lumOff val="10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OE-02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4CC85B2D-596F-8A17-93B9-AB07A1257A7B}"/>
              </a:ext>
            </a:extLst>
          </p:cNvPr>
          <p:cNvSpPr txBox="1"/>
          <p:nvPr/>
        </p:nvSpPr>
        <p:spPr>
          <a:xfrm>
            <a:off x="4921440" y="3072766"/>
            <a:ext cx="11433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/>
            <a:r>
              <a:rPr lang="es-ES" sz="2000" b="1" kern="100" dirty="0">
                <a:solidFill>
                  <a:schemeClr val="tx2">
                    <a:lumMod val="90000"/>
                    <a:lumOff val="10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OE-03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256FEAF6-0411-F112-5B27-BF5C24286AAA}"/>
              </a:ext>
            </a:extLst>
          </p:cNvPr>
          <p:cNvSpPr txBox="1"/>
          <p:nvPr/>
        </p:nvSpPr>
        <p:spPr>
          <a:xfrm>
            <a:off x="4921442" y="5227015"/>
            <a:ext cx="11433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/>
            <a:r>
              <a:rPr lang="es-ES" sz="2000" b="1" kern="100" dirty="0">
                <a:solidFill>
                  <a:schemeClr val="tx2">
                    <a:lumMod val="90000"/>
                    <a:lumOff val="10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OE-04</a:t>
            </a:r>
          </a:p>
        </p:txBody>
      </p:sp>
      <p:sp>
        <p:nvSpPr>
          <p:cNvPr id="17" name="Marcador de número de diapositiva 16">
            <a:extLst>
              <a:ext uri="{FF2B5EF4-FFF2-40B4-BE49-F238E27FC236}">
                <a16:creationId xmlns:a16="http://schemas.microsoft.com/office/drawing/2014/main" id="{DBC5550B-8CFA-54C7-FC5B-11D688908C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82B92-0E22-4CFF-9D39-6408405BDC1A}" type="slidenum">
              <a:rPr lang="es-ES" smtClean="0"/>
              <a:t>9</a:t>
            </a:fld>
            <a:endParaRPr lang="es-ES"/>
          </a:p>
        </p:txBody>
      </p:sp>
      <p:pic>
        <p:nvPicPr>
          <p:cNvPr id="15" name="Gráfico 14">
            <a:extLst>
              <a:ext uri="{FF2B5EF4-FFF2-40B4-BE49-F238E27FC236}">
                <a16:creationId xmlns:a16="http://schemas.microsoft.com/office/drawing/2014/main" id="{B088FF2E-7D8A-A936-14C5-7C46D2BB78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70167" y="51916"/>
            <a:ext cx="1069517" cy="1069517"/>
          </a:xfrm>
          <a:prstGeom prst="rect">
            <a:avLst/>
          </a:prstGeom>
        </p:spPr>
      </p:pic>
      <p:sp>
        <p:nvSpPr>
          <p:cNvPr id="16" name="CuadroTexto 15">
            <a:extLst>
              <a:ext uri="{FF2B5EF4-FFF2-40B4-BE49-F238E27FC236}">
                <a16:creationId xmlns:a16="http://schemas.microsoft.com/office/drawing/2014/main" id="{08361D91-26B9-B446-2831-69805DFC326C}"/>
              </a:ext>
            </a:extLst>
          </p:cNvPr>
          <p:cNvSpPr txBox="1"/>
          <p:nvPr/>
        </p:nvSpPr>
        <p:spPr>
          <a:xfrm>
            <a:off x="3991896" y="6638544"/>
            <a:ext cx="515210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b="1" dirty="0">
                <a:solidFill>
                  <a:schemeClr val="bg1"/>
                </a:solidFill>
              </a:rPr>
              <a:t>Roberto Moreno Muñoz - Proyecto de Desarrollo de Aplicaciones Web - 2S2425</a:t>
            </a:r>
          </a:p>
        </p:txBody>
      </p:sp>
    </p:spTree>
    <p:extLst>
      <p:ext uri="{BB962C8B-B14F-4D97-AF65-F5344CB8AC3E}">
        <p14:creationId xmlns:p14="http://schemas.microsoft.com/office/powerpoint/2010/main" val="131775846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Tema de 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Diseño personalizado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631</TotalTime>
  <Words>714</Words>
  <Application>Microsoft Office PowerPoint</Application>
  <PresentationFormat>Presentación en pantalla (4:3)</PresentationFormat>
  <Paragraphs>192</Paragraphs>
  <Slides>30</Slides>
  <Notes>30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30</vt:i4>
      </vt:variant>
    </vt:vector>
  </HeadingPairs>
  <TitlesOfParts>
    <vt:vector size="35" baseType="lpstr">
      <vt:lpstr>Aptos</vt:lpstr>
      <vt:lpstr>Aptos Display</vt:lpstr>
      <vt:lpstr>Arial</vt:lpstr>
      <vt:lpstr>Tema de Office</vt:lpstr>
      <vt:lpstr>Diseño personalizado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Roberto Moreno</dc:creator>
  <cp:lastModifiedBy>Roberto Moreno</cp:lastModifiedBy>
  <cp:revision>6</cp:revision>
  <dcterms:created xsi:type="dcterms:W3CDTF">2024-12-07T15:24:13Z</dcterms:created>
  <dcterms:modified xsi:type="dcterms:W3CDTF">2025-04-14T18:07:24Z</dcterms:modified>
</cp:coreProperties>
</file>